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Playfair Displ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9701ea3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9701ea3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The </a:t>
            </a:r>
            <a:r>
              <a:rPr lang="en-GB" sz="1200">
                <a:solidFill>
                  <a:schemeClr val="dk1"/>
                </a:solidFill>
                <a:latin typeface="Playfair Display"/>
                <a:ea typeface="Playfair Display"/>
                <a:cs typeface="Playfair Display"/>
                <a:sym typeface="Playfair Display"/>
              </a:rPr>
              <a:t>chevron and color theme continue with the website in desktop view.  Here the profile picture will be in the shape of a chevron, which will be animated to translate onto the page like an arrow with the text about me placed next to it rather than under it. With the “white space” around the image to give the page balance. I think using a professional picture is very important for myself, as I do have an Indian name, I’m hoping by showing myself looking professional, well presented in a suit is an important tool that can be used to try and break down any discriminatory barriers.</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Again I’m using a black background with aliceblue text just like mobile view</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All webpages will have a uniform nav bar, located in the same location for ease of use</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All webpages will have a footer at the bottom which holds the copyright mark as well as links to my social media which is a point of difference from mobile view.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9701ea3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9701ea3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Again the resume is downloadable and can easily be printed as its in an iframe, point of difference again is the footer with links to my social media.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9701ea38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9701ea38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would have liked to have done a cover flow to present my different projects, however recognising my limitations I settled for something more simple, making a note of a potential future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Again like the mobile view, you have the 6 links, which are the chevron shaped images, they have been spaced out in 2 columns over 3 rows.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9701ea38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9701ea38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the blog page set up similarly but with the chevrons facing the opposite direction. There was no major reason behind this design choice, other than to make the portfolio and blog pages reflective of each other.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9701ea38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9701ea38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The contact me page is a simple yet stylish form where the user can enter their details to get in touch with me. There is a generous sized textarea should they wish to send a message as well as their details and the pseudo classes to make the form more interactive. Here in the desktop view, I will include an image as it can easily be presented without encroaching on the form. The aim of the whole website is to showcase my skills and entice the user to contact me about prospective employment. Other than the social media links, the contact me page is the best place the user can achieve that and so it’s best to make this page as user friendly as possible.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9b03e5c73_1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9b03e5c73_1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9701ea38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9701ea38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The header at the top and footer at the bottom span the screen width and standout again in the color theme</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The footer will hold my social media links on every page</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9701ea38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9701ea38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The portfolio and blog pages are again reflections of each other</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9701ea38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9701ea38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I opted for a simple contact me page without an image in tablet view</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a1fa0bc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a1fa0bc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Accessible by including alternative text for images</a:t>
            </a:r>
            <a:endParaRPr sz="14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Built responsively for mobile, tablet and desktop</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In consideration of my peers and educators, I have added comments in my code to section out the different pages in the stylesheet to make it easier to navigate</a:t>
            </a:r>
            <a:endParaRPr sz="14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Copyright of images, where possible I have used my own images.     </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97f5560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97f5560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 created this website with my end user in mind, primarily a potential employer. Which is why I wanted to showcase a variety of skills and abilities. From being able to animate my website, creating forms and an intricate connection of webpages and documents.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9701ea38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9701ea38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dcf6ec1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dcf6ec1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3"/>
                </a:solidFill>
              </a:rPr>
              <a:t>My original idea was to have the blog images lead to a new page for each blog, but for the sake of simplicityand time, this idea was abandoned for now and might be something I pursue in time.</a:t>
            </a:r>
            <a:endParaRPr>
              <a:solidFill>
                <a:schemeClr val="accent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a1fa0bc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a1fa0bc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solidFill>
                  <a:schemeClr val="dk1"/>
                </a:solidFill>
                <a:highlight>
                  <a:schemeClr val="lt1"/>
                </a:highlight>
                <a:latin typeface="Lato"/>
                <a:ea typeface="Lato"/>
                <a:cs typeface="Lato"/>
                <a:sym typeface="Lato"/>
              </a:rPr>
              <a:t>So with a potential employer in mind, </a:t>
            </a:r>
            <a:r>
              <a:rPr lang="en-GB" sz="1400">
                <a:solidFill>
                  <a:schemeClr val="dk1"/>
                </a:solidFill>
                <a:latin typeface="Lato"/>
                <a:ea typeface="Lato"/>
                <a:cs typeface="Lato"/>
                <a:sym typeface="Lato"/>
              </a:rPr>
              <a:t>I decided I wanted to create a simple yet stylish website, with elements of complexity</a:t>
            </a:r>
            <a:endParaRPr sz="1400">
              <a:solidFill>
                <a:schemeClr val="dk1"/>
              </a:solidFill>
              <a:latin typeface="Lato"/>
              <a:ea typeface="Lato"/>
              <a:cs typeface="Lato"/>
              <a:sym typeface="Lato"/>
            </a:endParaRPr>
          </a:p>
          <a:p>
            <a:pPr indent="0" lvl="0" marL="457200" rtl="0" algn="l">
              <a:spcBef>
                <a:spcPts val="0"/>
              </a:spcBef>
              <a:spcAft>
                <a:spcPts val="0"/>
              </a:spcAft>
              <a:buNone/>
            </a:pPr>
            <a:r>
              <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Each page has a primary navigation located in the same space for ease of use to explore the site, whether viewed on desktop, mobile or tablet</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Header and footer located at top and bottom  respectively, of every page. All to be in the theme colors which are a purple to pink gradient</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All blog and portfolio links open in a new window so that the user can come back to website easily</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All content should be purposeful, concise and to the point</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Responsive to different viewports </a:t>
            </a:r>
            <a:endParaRPr sz="1400">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97f5560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97f5560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Rather than the usual squares and rectangles I decided to use a series of chevrons which is a theme that begins in the About me Page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latin typeface="Playfair Display"/>
                <a:ea typeface="Playfair Display"/>
                <a:cs typeface="Playfair Display"/>
                <a:sym typeface="Playfair Display"/>
              </a:rPr>
              <a:t>Use of a hamburger menu will ensure that the user can see a menu is available, without it taking up too much space</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rPr lang="en-GB" sz="1200">
                <a:solidFill>
                  <a:schemeClr val="dk1"/>
                </a:solidFill>
                <a:latin typeface="Playfair Display"/>
                <a:ea typeface="Playfair Display"/>
                <a:cs typeface="Playfair Display"/>
                <a:sym typeface="Playfair Display"/>
              </a:rPr>
              <a:t>The image to fill the top half of the page under the header, followed by a paragraph highlighting my experience, skills, history and personality.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9701ea3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9701ea3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chevron theme continues through to the portfolio page where there are 6 chevrons. The chevrons themselves are images within sections that are wrapped in anchor tags. Each portfolio link leads to a previous project. They are  very rudimentary and I plan on redesigning or replacing these in due course a</a:t>
            </a:r>
            <a:r>
              <a:rPr lang="en-GB" sz="1200">
                <a:solidFill>
                  <a:schemeClr val="dk1"/>
                </a:solidFill>
                <a:latin typeface="Playfair Display"/>
                <a:ea typeface="Playfair Display"/>
                <a:cs typeface="Playfair Display"/>
                <a:sym typeface="Playfair Display"/>
              </a:rPr>
              <a:t>s I progress in my skills and learning as well as adding actual blogs in due course</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sz="1200">
                <a:solidFill>
                  <a:schemeClr val="dk1"/>
                </a:solidFill>
                <a:latin typeface="Playfair Display"/>
                <a:ea typeface="Playfair Display"/>
                <a:cs typeface="Playfair Display"/>
                <a:sym typeface="Playfair Display"/>
              </a:rPr>
              <a:t>All the images are to have borders in the gradient theme colour to continue the theme. The section holding the image is to transform (scale up/translate) when mouse hovers on the element.</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GB" sz="1200">
                <a:solidFill>
                  <a:schemeClr val="dk1"/>
                </a:solidFill>
                <a:latin typeface="Playfair Display"/>
                <a:ea typeface="Playfair Display"/>
                <a:cs typeface="Playfair Display"/>
                <a:sym typeface="Playfair Display"/>
              </a:rPr>
              <a:t>Again, the image takes up the whole width of the screen to allow the user to view the image without difficulty</a:t>
            </a:r>
            <a:endParaRPr sz="1200">
              <a:solidFill>
                <a:schemeClr val="dk1"/>
              </a:solidFill>
              <a:latin typeface="Playfair Display"/>
              <a:ea typeface="Playfair Display"/>
              <a:cs typeface="Playfair Display"/>
              <a:sym typeface="Playfair Dis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a1fa0bc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a1fa0bc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you can see the chevrons and color theme in action, as I’ve mentioned them alot and they are main components of the website, I thought it imperative to view the actual product.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9701ea3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9701ea3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The </a:t>
            </a:r>
            <a:r>
              <a:rPr lang="en-GB" sz="1200">
                <a:solidFill>
                  <a:schemeClr val="dk1"/>
                </a:solidFill>
                <a:latin typeface="Playfair Display"/>
                <a:ea typeface="Playfair Display"/>
                <a:cs typeface="Playfair Display"/>
                <a:sym typeface="Playfair Display"/>
              </a:rPr>
              <a:t>resume</a:t>
            </a:r>
            <a:r>
              <a:rPr lang="en-GB" sz="1200">
                <a:solidFill>
                  <a:schemeClr val="dk1"/>
                </a:solidFill>
                <a:latin typeface="Playfair Display"/>
                <a:ea typeface="Playfair Display"/>
                <a:cs typeface="Playfair Display"/>
                <a:sym typeface="Playfair Display"/>
              </a:rPr>
              <a:t> page will have an iframe tag holding a pdf of my</a:t>
            </a:r>
            <a:r>
              <a:rPr lang="en-GB" sz="1200">
                <a:solidFill>
                  <a:schemeClr val="dk1"/>
                </a:solidFill>
                <a:latin typeface="Playfair Display"/>
                <a:ea typeface="Playfair Display"/>
                <a:cs typeface="Playfair Display"/>
                <a:sym typeface="Playfair Display"/>
              </a:rPr>
              <a:t> existing CV, this will allow the user to easily view the CV, zoom in and out, download and print the CV.</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CV needs to be updated every few months to include any new skills and experiences and using an iframe, makes it easy to update.</a:t>
            </a:r>
            <a:endParaRPr sz="1200">
              <a:solidFill>
                <a:schemeClr val="dk1"/>
              </a:solidFill>
              <a:latin typeface="Playfair Display"/>
              <a:ea typeface="Playfair Display"/>
              <a:cs typeface="Playfair Display"/>
              <a:sym typeface="Playfair Display"/>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The call to action for this website is really for the user to get in touch with me about a potential job. So I will include a simple yet stylish form on the contact me page for the user to easily to get in touch. I’ll also include links to my social media such as Linked In where they can see reviews left by previous colleagues and managers. But most importantly I can see that this employer has viewed my profile.</a:t>
            </a:r>
            <a:endParaRPr sz="1200">
              <a:solidFill>
                <a:schemeClr val="dk1"/>
              </a:solidFill>
              <a:latin typeface="Playfair Display"/>
              <a:ea typeface="Playfair Display"/>
              <a:cs typeface="Playfair Display"/>
              <a:sym typeface="Playfair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Playfair Display"/>
              <a:ea typeface="Playfair Display"/>
              <a:cs typeface="Playfair Display"/>
              <a:sym typeface="Playfair Display"/>
            </a:endParaRPr>
          </a:p>
          <a:p>
            <a:pPr indent="-304800" lvl="0" marL="457200" rtl="0" algn="l">
              <a:spcBef>
                <a:spcPts val="0"/>
              </a:spcBef>
              <a:spcAft>
                <a:spcPts val="0"/>
              </a:spcAft>
              <a:buClr>
                <a:schemeClr val="dk1"/>
              </a:buClr>
              <a:buSzPts val="1200"/>
              <a:buFont typeface="Playfair Display"/>
              <a:buChar char="●"/>
            </a:pPr>
            <a:r>
              <a:rPr lang="en-GB" sz="1200">
                <a:solidFill>
                  <a:schemeClr val="dk1"/>
                </a:solidFill>
                <a:latin typeface="Playfair Display"/>
                <a:ea typeface="Playfair Display"/>
                <a:cs typeface="Playfair Display"/>
                <a:sym typeface="Playfair Display"/>
              </a:rPr>
              <a:t>No images on this page for ease of use and therefore a better UX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9b03e5c73_1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9b03e5c73_1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Each page has a primary navigation located in the same space for ease of use to explore the site, whether viewed on desktop, mobile or tablet</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There will be a hamburger menu in mobile view to save on space, it is easily recognisable as a dropdown menu and users will recognise that this is where the navigation items are listed</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Header and footer located at top and bottom  respectively, of every page. All to be in the theme colors.</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Each webpage is to have a title with Hardeep/Singh in it</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highlight>
                  <a:schemeClr val="lt1"/>
                </a:highlight>
                <a:latin typeface="Lato"/>
                <a:ea typeface="Lato"/>
                <a:cs typeface="Lato"/>
                <a:sym typeface="Lato"/>
              </a:rPr>
              <a:t>Visuals to include a profile picture of me, relevant images related to the webpages and blog page titles, Continuing the theme of the chevrons across all pages </a:t>
            </a:r>
            <a:endParaRPr sz="1400">
              <a:solidFill>
                <a:schemeClr val="dk1"/>
              </a:solidFill>
              <a:highlight>
                <a:schemeClr val="lt1"/>
              </a:highlight>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Blog - to drive traffic through to the site</a:t>
            </a:r>
            <a:endParaRPr>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23600" y="1800750"/>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Hardeep Singh T1A2</a:t>
            </a:r>
            <a:endParaRPr/>
          </a:p>
        </p:txBody>
      </p:sp>
      <p:sp>
        <p:nvSpPr>
          <p:cNvPr id="73" name="Google Shape;73;p13"/>
          <p:cNvSpPr txBox="1"/>
          <p:nvPr>
            <p:ph idx="4294967295" type="subTitle"/>
          </p:nvPr>
        </p:nvSpPr>
        <p:spPr>
          <a:xfrm>
            <a:off x="1655492" y="3216175"/>
            <a:ext cx="6331500" cy="124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lt1"/>
                </a:solidFill>
              </a:rPr>
              <a:t>Portfolio Website</a:t>
            </a:r>
            <a:endParaRPr>
              <a:solidFill>
                <a:schemeClr val="lt1"/>
              </a:solidFill>
            </a:endParaRPr>
          </a:p>
        </p:txBody>
      </p:sp>
      <p:sp>
        <p:nvSpPr>
          <p:cNvPr id="74" name="Google Shape;74;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idx="4294967295" type="title"/>
          </p:nvPr>
        </p:nvSpPr>
        <p:spPr>
          <a:xfrm>
            <a:off x="405750" y="29387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accent1"/>
                </a:solidFill>
              </a:rPr>
              <a:t>Desktop view - About me page</a:t>
            </a:r>
            <a:endParaRPr>
              <a:solidFill>
                <a:schemeClr val="accent1"/>
              </a:solidFill>
            </a:endParaRPr>
          </a:p>
        </p:txBody>
      </p:sp>
      <p:sp>
        <p:nvSpPr>
          <p:cNvPr id="203" name="Google Shape;203;p22"/>
          <p:cNvSpPr txBox="1"/>
          <p:nvPr/>
        </p:nvSpPr>
        <p:spPr>
          <a:xfrm>
            <a:off x="5666200" y="842100"/>
            <a:ext cx="3305700" cy="4063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Chevron shaped profile picture, </a:t>
            </a:r>
            <a:r>
              <a:rPr lang="en-GB" sz="1200">
                <a:solidFill>
                  <a:schemeClr val="dk2"/>
                </a:solidFill>
                <a:latin typeface="Playfair Display"/>
                <a:ea typeface="Playfair Display"/>
                <a:cs typeface="Playfair Display"/>
                <a:sym typeface="Playfair Display"/>
              </a:rPr>
              <a:t>animated to translate onto the page like an arrow</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Black background with Aliceblue text for a simple yet stylish look</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All webpages will have a uniform nav bar, located in the same location for ease of use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All webpages will have a footer at the bottom which holds the copyright mark and links to social media</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All headers and footers will be in the colour theme gradient, to stand out on the page and a better user experience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p:txBody>
      </p:sp>
      <p:sp>
        <p:nvSpPr>
          <p:cNvPr id="204" name="Google Shape;204;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05" name="Google Shape;205;p22"/>
          <p:cNvPicPr preferRelativeResize="0"/>
          <p:nvPr/>
        </p:nvPicPr>
        <p:blipFill>
          <a:blip r:embed="rId3">
            <a:alphaModFix/>
          </a:blip>
          <a:stretch>
            <a:fillRect/>
          </a:stretch>
        </p:blipFill>
        <p:spPr>
          <a:xfrm>
            <a:off x="484171" y="940025"/>
            <a:ext cx="5389199" cy="3779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idx="4294967295" type="title"/>
          </p:nvPr>
        </p:nvSpPr>
        <p:spPr>
          <a:xfrm>
            <a:off x="616325" y="982950"/>
            <a:ext cx="29808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accent1"/>
                </a:solidFill>
              </a:rPr>
              <a:t>Resume page</a:t>
            </a:r>
            <a:endParaRPr>
              <a:solidFill>
                <a:schemeClr val="accent1"/>
              </a:solidFill>
            </a:endParaRPr>
          </a:p>
        </p:txBody>
      </p:sp>
      <p:pic>
        <p:nvPicPr>
          <p:cNvPr id="211" name="Google Shape;211;p23"/>
          <p:cNvPicPr preferRelativeResize="0"/>
          <p:nvPr/>
        </p:nvPicPr>
        <p:blipFill>
          <a:blip r:embed="rId3">
            <a:alphaModFix/>
          </a:blip>
          <a:stretch>
            <a:fillRect/>
          </a:stretch>
        </p:blipFill>
        <p:spPr>
          <a:xfrm>
            <a:off x="3281075" y="772300"/>
            <a:ext cx="5388327" cy="3778677"/>
          </a:xfrm>
          <a:prstGeom prst="rect">
            <a:avLst/>
          </a:prstGeom>
          <a:noFill/>
          <a:ln>
            <a:noFill/>
          </a:ln>
        </p:spPr>
      </p:pic>
      <p:sp>
        <p:nvSpPr>
          <p:cNvPr id="212" name="Google Shape;212;p23"/>
          <p:cNvSpPr txBox="1"/>
          <p:nvPr/>
        </p:nvSpPr>
        <p:spPr>
          <a:xfrm>
            <a:off x="549075" y="1833000"/>
            <a:ext cx="28128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PDF of my CV which will be downloadable for ease of use, especially by potential employers</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Resume to have hyperlinks where appropriate</a:t>
            </a:r>
            <a:endParaRPr sz="1200">
              <a:latin typeface="Playfair Display"/>
              <a:ea typeface="Playfair Display"/>
              <a:cs typeface="Playfair Display"/>
              <a:sym typeface="Playfair Display"/>
            </a:endParaRPr>
          </a:p>
        </p:txBody>
      </p:sp>
      <p:sp>
        <p:nvSpPr>
          <p:cNvPr id="213" name="Google Shape;213;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rotWithShape="1">
          <a:blip r:embed="rId3">
            <a:alphaModFix/>
          </a:blip>
          <a:srcRect b="30891" l="0" r="45352" t="0"/>
          <a:stretch/>
        </p:blipFill>
        <p:spPr>
          <a:xfrm>
            <a:off x="5647189" y="2571750"/>
            <a:ext cx="2885276" cy="1870151"/>
          </a:xfrm>
          <a:prstGeom prst="rect">
            <a:avLst/>
          </a:prstGeom>
          <a:noFill/>
          <a:ln>
            <a:noFill/>
          </a:ln>
        </p:spPr>
      </p:pic>
      <p:pic>
        <p:nvPicPr>
          <p:cNvPr id="219" name="Google Shape;219;p24"/>
          <p:cNvPicPr preferRelativeResize="0"/>
          <p:nvPr/>
        </p:nvPicPr>
        <p:blipFill>
          <a:blip r:embed="rId4">
            <a:alphaModFix/>
          </a:blip>
          <a:stretch>
            <a:fillRect/>
          </a:stretch>
        </p:blipFill>
        <p:spPr>
          <a:xfrm>
            <a:off x="885275" y="1019079"/>
            <a:ext cx="4594249" cy="3217384"/>
          </a:xfrm>
          <a:prstGeom prst="rect">
            <a:avLst/>
          </a:prstGeom>
          <a:noFill/>
          <a:ln>
            <a:noFill/>
          </a:ln>
        </p:spPr>
      </p:pic>
      <p:sp>
        <p:nvSpPr>
          <p:cNvPr id="220" name="Google Shape;220;p24"/>
          <p:cNvSpPr txBox="1"/>
          <p:nvPr/>
        </p:nvSpPr>
        <p:spPr>
          <a:xfrm>
            <a:off x="5425725" y="322950"/>
            <a:ext cx="33282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There will be 6 links to previous created </a:t>
            </a:r>
            <a:r>
              <a:rPr lang="en-GB" sz="1200">
                <a:latin typeface="Playfair Display"/>
                <a:ea typeface="Playfair Display"/>
                <a:cs typeface="Playfair Display"/>
                <a:sym typeface="Playfair Display"/>
              </a:rPr>
              <a:t>web pages</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 links will wrap an image related to the webpage as well as descriptive title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 weblink images will be in the chevron shape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 chevrons will be animated to translate onto the page like arrows</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p:txBody>
      </p:sp>
      <p:sp>
        <p:nvSpPr>
          <p:cNvPr id="221" name="Google Shape;221;p24"/>
          <p:cNvSpPr txBox="1"/>
          <p:nvPr/>
        </p:nvSpPr>
        <p:spPr>
          <a:xfrm>
            <a:off x="6017550" y="4441900"/>
            <a:ext cx="245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latin typeface="Playfair Display"/>
                <a:ea typeface="Playfair Display"/>
                <a:cs typeface="Playfair Display"/>
                <a:sym typeface="Playfair Display"/>
              </a:rPr>
              <a:t>Future project: create a cover flow of webpages for the portfolio</a:t>
            </a:r>
            <a:endParaRPr i="1" sz="1200">
              <a:latin typeface="Playfair Display"/>
              <a:ea typeface="Playfair Display"/>
              <a:cs typeface="Playfair Display"/>
              <a:sym typeface="Playfair Display"/>
            </a:endParaRPr>
          </a:p>
        </p:txBody>
      </p:sp>
      <p:sp>
        <p:nvSpPr>
          <p:cNvPr id="222" name="Google Shape;222;p24"/>
          <p:cNvSpPr txBox="1"/>
          <p:nvPr>
            <p:ph idx="4294967295" type="title"/>
          </p:nvPr>
        </p:nvSpPr>
        <p:spPr>
          <a:xfrm>
            <a:off x="885275" y="46750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accent1"/>
                </a:solidFill>
              </a:rPr>
              <a:t>Portfolio</a:t>
            </a:r>
            <a:r>
              <a:rPr lang="en-GB">
                <a:solidFill>
                  <a:schemeClr val="accent1"/>
                </a:solidFill>
              </a:rPr>
              <a:t> page</a:t>
            </a:r>
            <a:endParaRPr>
              <a:solidFill>
                <a:schemeClr val="accent1"/>
              </a:solidFill>
            </a:endParaRPr>
          </a:p>
        </p:txBody>
      </p:sp>
      <p:sp>
        <p:nvSpPr>
          <p:cNvPr id="223" name="Google Shape;223;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5"/>
          <p:cNvPicPr preferRelativeResize="0"/>
          <p:nvPr/>
        </p:nvPicPr>
        <p:blipFill rotWithShape="1">
          <a:blip r:embed="rId3">
            <a:alphaModFix/>
          </a:blip>
          <a:srcRect b="5882" l="0" r="1777" t="0"/>
          <a:stretch/>
        </p:blipFill>
        <p:spPr>
          <a:xfrm>
            <a:off x="616325" y="815825"/>
            <a:ext cx="5389201" cy="3779999"/>
          </a:xfrm>
          <a:prstGeom prst="rect">
            <a:avLst/>
          </a:prstGeom>
          <a:noFill/>
          <a:ln>
            <a:noFill/>
          </a:ln>
        </p:spPr>
      </p:pic>
      <p:sp>
        <p:nvSpPr>
          <p:cNvPr id="229" name="Google Shape;229;p25"/>
          <p:cNvSpPr txBox="1"/>
          <p:nvPr/>
        </p:nvSpPr>
        <p:spPr>
          <a:xfrm>
            <a:off x="6005525" y="1646050"/>
            <a:ext cx="26904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GB" sz="1200">
                <a:solidFill>
                  <a:schemeClr val="dk2"/>
                </a:solidFill>
              </a:rPr>
              <a:t>There will be 6 links to dummy blogs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GB" sz="1200">
                <a:solidFill>
                  <a:schemeClr val="dk2"/>
                </a:solidFill>
              </a:rPr>
              <a:t>There will be images related to the dummy titles, the images will be wrapped in hyperlinks and shaped like chevrons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GB" sz="1200">
                <a:solidFill>
                  <a:schemeClr val="dk2"/>
                </a:solidFill>
              </a:rPr>
              <a:t>The chevrons will be animated to translate onto the page like arrows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GB" sz="1200">
                <a:solidFill>
                  <a:schemeClr val="dk2"/>
                </a:solidFill>
              </a:rPr>
              <a:t>Reflect the portfolio page in style</a:t>
            </a:r>
            <a:endParaRPr sz="1200">
              <a:solidFill>
                <a:schemeClr val="dk2"/>
              </a:solidFill>
            </a:endParaRPr>
          </a:p>
        </p:txBody>
      </p:sp>
      <p:sp>
        <p:nvSpPr>
          <p:cNvPr id="230" name="Google Shape;230;p25"/>
          <p:cNvSpPr txBox="1"/>
          <p:nvPr>
            <p:ph idx="4294967295" type="title"/>
          </p:nvPr>
        </p:nvSpPr>
        <p:spPr>
          <a:xfrm>
            <a:off x="6220775" y="943575"/>
            <a:ext cx="20844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accent1"/>
                </a:solidFill>
              </a:rPr>
              <a:t>Blog</a:t>
            </a:r>
            <a:r>
              <a:rPr lang="en-GB">
                <a:solidFill>
                  <a:schemeClr val="accent1"/>
                </a:solidFill>
              </a:rPr>
              <a:t> page</a:t>
            </a:r>
            <a:endParaRPr>
              <a:solidFill>
                <a:schemeClr val="accent1"/>
              </a:solidFill>
            </a:endParaRPr>
          </a:p>
        </p:txBody>
      </p:sp>
      <p:sp>
        <p:nvSpPr>
          <p:cNvPr id="231" name="Google Shape;231;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6"/>
          <p:cNvPicPr preferRelativeResize="0"/>
          <p:nvPr/>
        </p:nvPicPr>
        <p:blipFill>
          <a:blip r:embed="rId3">
            <a:alphaModFix/>
          </a:blip>
          <a:stretch>
            <a:fillRect/>
          </a:stretch>
        </p:blipFill>
        <p:spPr>
          <a:xfrm>
            <a:off x="421350" y="1001700"/>
            <a:ext cx="4476877" cy="3140099"/>
          </a:xfrm>
          <a:prstGeom prst="rect">
            <a:avLst/>
          </a:prstGeom>
          <a:noFill/>
          <a:ln>
            <a:noFill/>
          </a:ln>
        </p:spPr>
      </p:pic>
      <p:sp>
        <p:nvSpPr>
          <p:cNvPr id="237" name="Google Shape;237;p26"/>
          <p:cNvSpPr txBox="1"/>
          <p:nvPr/>
        </p:nvSpPr>
        <p:spPr>
          <a:xfrm>
            <a:off x="5983800" y="1015250"/>
            <a:ext cx="24204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 simple form will make it easy for the user to get in touch, the name, contact number and email address will be a requirement</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 generous textarea will allow the user to send an optional message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Continuing the chevron theme, an image will be animated to translate onto the page like arrows</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p:txBody>
      </p:sp>
      <p:sp>
        <p:nvSpPr>
          <p:cNvPr id="238" name="Google Shape;238;p26"/>
          <p:cNvSpPr txBox="1"/>
          <p:nvPr>
            <p:ph idx="4294967295" type="title"/>
          </p:nvPr>
        </p:nvSpPr>
        <p:spPr>
          <a:xfrm>
            <a:off x="4894575" y="339775"/>
            <a:ext cx="4173300" cy="66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accent1"/>
                </a:solidFill>
              </a:rPr>
              <a:t>Contact me</a:t>
            </a:r>
            <a:r>
              <a:rPr lang="en-GB">
                <a:solidFill>
                  <a:schemeClr val="accent1"/>
                </a:solidFill>
              </a:rPr>
              <a:t> page</a:t>
            </a:r>
            <a:endParaRPr>
              <a:solidFill>
                <a:schemeClr val="accent1"/>
              </a:solidFill>
            </a:endParaRPr>
          </a:p>
        </p:txBody>
      </p:sp>
      <p:sp>
        <p:nvSpPr>
          <p:cNvPr id="239" name="Google Shape;239;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40" name="Google Shape;240;p26"/>
          <p:cNvPicPr preferRelativeResize="0"/>
          <p:nvPr/>
        </p:nvPicPr>
        <p:blipFill>
          <a:blip r:embed="rId4">
            <a:alphaModFix/>
          </a:blip>
          <a:stretch>
            <a:fillRect/>
          </a:stretch>
        </p:blipFill>
        <p:spPr>
          <a:xfrm>
            <a:off x="4898225" y="1646975"/>
            <a:ext cx="1292896" cy="2425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44" name="Shape 244"/>
        <p:cNvGrpSpPr/>
        <p:nvPr/>
      </p:nvGrpSpPr>
      <p:grpSpPr>
        <a:xfrm>
          <a:off x="0" y="0"/>
          <a:ext cx="0" cy="0"/>
          <a:chOff x="0" y="0"/>
          <a:chExt cx="0" cy="0"/>
        </a:xfrm>
      </p:grpSpPr>
      <p:sp>
        <p:nvSpPr>
          <p:cNvPr id="245" name="Google Shape;245;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246" name="Google Shape;246;p27"/>
          <p:cNvSpPr txBox="1"/>
          <p:nvPr>
            <p:ph type="title"/>
          </p:nvPr>
        </p:nvSpPr>
        <p:spPr>
          <a:xfrm>
            <a:off x="423600" y="615575"/>
            <a:ext cx="8296800" cy="687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2700"/>
              <a:t>Challenges</a:t>
            </a:r>
            <a:endParaRPr sz="2700"/>
          </a:p>
        </p:txBody>
      </p:sp>
      <p:sp>
        <p:nvSpPr>
          <p:cNvPr id="247" name="Google Shape;247;p27"/>
          <p:cNvSpPr txBox="1"/>
          <p:nvPr/>
        </p:nvSpPr>
        <p:spPr>
          <a:xfrm>
            <a:off x="645000" y="1234000"/>
            <a:ext cx="785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I struggled to stop trying to add sprinkles to the website, for example: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Hamburger menu</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Cover flow</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 border in the color theme that shimmers around the chevrons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Layout/flexbox (I was regularly battling my footer)</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These are all projects I can work on in time</a:t>
            </a:r>
            <a:endParaRPr>
              <a:solidFill>
                <a:schemeClr val="lt1"/>
              </a:solidFill>
              <a:latin typeface="Lato"/>
              <a:ea typeface="Lato"/>
              <a:cs typeface="Lato"/>
              <a:sym typeface="Lato"/>
            </a:endParaRPr>
          </a:p>
        </p:txBody>
      </p:sp>
      <p:sp>
        <p:nvSpPr>
          <p:cNvPr id="248" name="Google Shape;248;p27"/>
          <p:cNvSpPr txBox="1"/>
          <p:nvPr/>
        </p:nvSpPr>
        <p:spPr>
          <a:xfrm>
            <a:off x="3072000" y="2668150"/>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solidFill>
                  <a:schemeClr val="lt1"/>
                </a:solidFill>
                <a:latin typeface="Raleway"/>
                <a:ea typeface="Raleway"/>
                <a:cs typeface="Raleway"/>
                <a:sym typeface="Raleway"/>
              </a:rPr>
              <a:t>Achievements</a:t>
            </a:r>
            <a:endParaRPr/>
          </a:p>
        </p:txBody>
      </p:sp>
      <p:sp>
        <p:nvSpPr>
          <p:cNvPr id="249" name="Google Shape;249;p27"/>
          <p:cNvSpPr txBox="1"/>
          <p:nvPr/>
        </p:nvSpPr>
        <p:spPr>
          <a:xfrm>
            <a:off x="645000" y="3176775"/>
            <a:ext cx="792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color theme class which was used in the header, footer, images and a variety of other tags to be styled in future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Making the website stand out by using the chevrons</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idx="4294967295" type="title"/>
          </p:nvPr>
        </p:nvSpPr>
        <p:spPr>
          <a:xfrm>
            <a:off x="446100" y="604175"/>
            <a:ext cx="82518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accent1"/>
                </a:solidFill>
              </a:rPr>
              <a:t>Portrait Tablet view ~ About me &amp; Resume pages</a:t>
            </a:r>
            <a:endParaRPr>
              <a:solidFill>
                <a:schemeClr val="accent1"/>
              </a:solidFill>
            </a:endParaRPr>
          </a:p>
        </p:txBody>
      </p:sp>
      <p:pic>
        <p:nvPicPr>
          <p:cNvPr id="255" name="Google Shape;255;p28"/>
          <p:cNvPicPr preferRelativeResize="0"/>
          <p:nvPr/>
        </p:nvPicPr>
        <p:blipFill>
          <a:blip r:embed="rId3">
            <a:alphaModFix/>
          </a:blip>
          <a:stretch>
            <a:fillRect/>
          </a:stretch>
        </p:blipFill>
        <p:spPr>
          <a:xfrm>
            <a:off x="311725" y="1162275"/>
            <a:ext cx="2716785" cy="3820975"/>
          </a:xfrm>
          <a:prstGeom prst="rect">
            <a:avLst/>
          </a:prstGeom>
          <a:noFill/>
          <a:ln>
            <a:noFill/>
          </a:ln>
        </p:spPr>
      </p:pic>
      <p:pic>
        <p:nvPicPr>
          <p:cNvPr id="256" name="Google Shape;256;p28"/>
          <p:cNvPicPr preferRelativeResize="0"/>
          <p:nvPr/>
        </p:nvPicPr>
        <p:blipFill>
          <a:blip r:embed="rId4">
            <a:alphaModFix/>
          </a:blip>
          <a:stretch>
            <a:fillRect/>
          </a:stretch>
        </p:blipFill>
        <p:spPr>
          <a:xfrm>
            <a:off x="6096710" y="1170125"/>
            <a:ext cx="2735597" cy="3820975"/>
          </a:xfrm>
          <a:prstGeom prst="rect">
            <a:avLst/>
          </a:prstGeom>
          <a:noFill/>
          <a:ln>
            <a:noFill/>
          </a:ln>
        </p:spPr>
      </p:pic>
      <p:sp>
        <p:nvSpPr>
          <p:cNvPr id="257" name="Google Shape;257;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58" name="Google Shape;258;p28"/>
          <p:cNvSpPr txBox="1"/>
          <p:nvPr/>
        </p:nvSpPr>
        <p:spPr>
          <a:xfrm>
            <a:off x="3194750" y="1648200"/>
            <a:ext cx="27357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 header at the top and footer at the bottom span the screen width and standout again in the color theme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 footer will hold my social media links on every page</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idx="4294967295" type="title"/>
          </p:nvPr>
        </p:nvSpPr>
        <p:spPr>
          <a:xfrm>
            <a:off x="1411200" y="489900"/>
            <a:ext cx="63216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accent1"/>
                </a:solidFill>
              </a:rPr>
              <a:t>Portfolio and Blog Pages</a:t>
            </a:r>
            <a:endParaRPr>
              <a:solidFill>
                <a:schemeClr val="accent1"/>
              </a:solidFill>
            </a:endParaRPr>
          </a:p>
        </p:txBody>
      </p:sp>
      <p:pic>
        <p:nvPicPr>
          <p:cNvPr id="264" name="Google Shape;264;p29"/>
          <p:cNvPicPr preferRelativeResize="0"/>
          <p:nvPr/>
        </p:nvPicPr>
        <p:blipFill>
          <a:blip r:embed="rId3">
            <a:alphaModFix/>
          </a:blip>
          <a:stretch>
            <a:fillRect/>
          </a:stretch>
        </p:blipFill>
        <p:spPr>
          <a:xfrm>
            <a:off x="311700" y="1125300"/>
            <a:ext cx="2655358" cy="3820973"/>
          </a:xfrm>
          <a:prstGeom prst="rect">
            <a:avLst/>
          </a:prstGeom>
          <a:noFill/>
          <a:ln>
            <a:noFill/>
          </a:ln>
        </p:spPr>
      </p:pic>
      <p:pic>
        <p:nvPicPr>
          <p:cNvPr id="265" name="Google Shape;265;p29"/>
          <p:cNvPicPr preferRelativeResize="0"/>
          <p:nvPr/>
        </p:nvPicPr>
        <p:blipFill>
          <a:blip r:embed="rId4">
            <a:alphaModFix/>
          </a:blip>
          <a:stretch>
            <a:fillRect/>
          </a:stretch>
        </p:blipFill>
        <p:spPr>
          <a:xfrm>
            <a:off x="6199508" y="1125300"/>
            <a:ext cx="2632782" cy="3820974"/>
          </a:xfrm>
          <a:prstGeom prst="rect">
            <a:avLst/>
          </a:prstGeom>
          <a:noFill/>
          <a:ln>
            <a:noFill/>
          </a:ln>
        </p:spPr>
      </p:pic>
      <p:sp>
        <p:nvSpPr>
          <p:cNvPr id="266" name="Google Shape;266;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7" name="Google Shape;267;p29"/>
          <p:cNvSpPr txBox="1"/>
          <p:nvPr/>
        </p:nvSpPr>
        <p:spPr>
          <a:xfrm>
            <a:off x="3194752" y="1648200"/>
            <a:ext cx="27357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The portfolio and blog pages are again </a:t>
            </a:r>
            <a:r>
              <a:rPr lang="en-GB" sz="1200">
                <a:latin typeface="Playfair Display"/>
                <a:ea typeface="Playfair Display"/>
                <a:cs typeface="Playfair Display"/>
                <a:sym typeface="Playfair Display"/>
              </a:rPr>
              <a:t>reflections</a:t>
            </a:r>
            <a:r>
              <a:rPr lang="en-GB" sz="1200">
                <a:latin typeface="Playfair Display"/>
                <a:ea typeface="Playfair Display"/>
                <a:cs typeface="Playfair Display"/>
                <a:sym typeface="Playfair Display"/>
              </a:rPr>
              <a:t> of each other</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idx="4294967295" type="title"/>
          </p:nvPr>
        </p:nvSpPr>
        <p:spPr>
          <a:xfrm>
            <a:off x="1411200" y="489900"/>
            <a:ext cx="63216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accent1"/>
                </a:solidFill>
              </a:rPr>
              <a:t>Contact me page</a:t>
            </a:r>
            <a:endParaRPr>
              <a:solidFill>
                <a:schemeClr val="accent1"/>
              </a:solidFill>
            </a:endParaRPr>
          </a:p>
        </p:txBody>
      </p:sp>
      <p:pic>
        <p:nvPicPr>
          <p:cNvPr id="273" name="Google Shape;273;p30"/>
          <p:cNvPicPr preferRelativeResize="0"/>
          <p:nvPr/>
        </p:nvPicPr>
        <p:blipFill>
          <a:blip r:embed="rId3">
            <a:alphaModFix/>
          </a:blip>
          <a:stretch>
            <a:fillRect/>
          </a:stretch>
        </p:blipFill>
        <p:spPr>
          <a:xfrm>
            <a:off x="1411200" y="1125300"/>
            <a:ext cx="2698144" cy="3820974"/>
          </a:xfrm>
          <a:prstGeom prst="rect">
            <a:avLst/>
          </a:prstGeom>
          <a:noFill/>
          <a:ln>
            <a:noFill/>
          </a:ln>
        </p:spPr>
      </p:pic>
      <p:sp>
        <p:nvSpPr>
          <p:cNvPr id="274" name="Google Shape;274;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5" name="Google Shape;275;p30"/>
          <p:cNvSpPr txBox="1"/>
          <p:nvPr/>
        </p:nvSpPr>
        <p:spPr>
          <a:xfrm>
            <a:off x="4572002" y="1125300"/>
            <a:ext cx="27357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 simple contact me page without an image</a:t>
            </a:r>
            <a:endParaRPr sz="1200">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79" name="Shape 279"/>
        <p:cNvGrpSpPr/>
        <p:nvPr/>
      </p:nvGrpSpPr>
      <p:grpSpPr>
        <a:xfrm>
          <a:off x="0" y="0"/>
          <a:ext cx="0" cy="0"/>
          <a:chOff x="0" y="0"/>
          <a:chExt cx="0" cy="0"/>
        </a:xfrm>
      </p:grpSpPr>
      <p:sp>
        <p:nvSpPr>
          <p:cNvPr id="280" name="Google Shape;280;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1" name="Google Shape;281;p31"/>
          <p:cNvSpPr txBox="1"/>
          <p:nvPr>
            <p:ph type="title"/>
          </p:nvPr>
        </p:nvSpPr>
        <p:spPr>
          <a:xfrm>
            <a:off x="2769750" y="724050"/>
            <a:ext cx="3604500" cy="512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sz="2700"/>
              <a:t>Ethics</a:t>
            </a:r>
            <a:endParaRPr sz="2700"/>
          </a:p>
        </p:txBody>
      </p:sp>
      <p:sp>
        <p:nvSpPr>
          <p:cNvPr id="282" name="Google Shape;282;p31"/>
          <p:cNvSpPr txBox="1"/>
          <p:nvPr/>
        </p:nvSpPr>
        <p:spPr>
          <a:xfrm>
            <a:off x="644000" y="1519750"/>
            <a:ext cx="7854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Ensuring </a:t>
            </a:r>
            <a:r>
              <a:rPr lang="en-GB">
                <a:solidFill>
                  <a:schemeClr val="lt1"/>
                </a:solidFill>
                <a:latin typeface="Lato"/>
                <a:ea typeface="Lato"/>
                <a:cs typeface="Lato"/>
                <a:sym typeface="Lato"/>
              </a:rPr>
              <a:t>accessibility</a:t>
            </a:r>
            <a:r>
              <a:rPr lang="en-GB">
                <a:solidFill>
                  <a:schemeClr val="lt1"/>
                </a:solidFill>
                <a:latin typeface="Lato"/>
                <a:ea typeface="Lato"/>
                <a:cs typeface="Lato"/>
                <a:sym typeface="Lato"/>
              </a:rPr>
              <a:t> by including alternative text for images and semantic HTML</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Built responsively for mobile, tablet and desktop</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In consideration of my peers and educators, I have added comments in my code to section out the different pages in the stylesheet to make it easier to navigate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Copyright of images, where possible I have used my own images.     </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528975" y="433800"/>
            <a:ext cx="23577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accent1"/>
                </a:solidFill>
              </a:rPr>
              <a:t>Site Map</a:t>
            </a:r>
            <a:endParaRPr>
              <a:solidFill>
                <a:schemeClr val="accent1"/>
              </a:solidFill>
            </a:endParaRPr>
          </a:p>
        </p:txBody>
      </p:sp>
      <p:grpSp>
        <p:nvGrpSpPr>
          <p:cNvPr id="80" name="Google Shape;80;p14"/>
          <p:cNvGrpSpPr/>
          <p:nvPr/>
        </p:nvGrpSpPr>
        <p:grpSpPr>
          <a:xfrm>
            <a:off x="1230275" y="396175"/>
            <a:ext cx="7509945" cy="4569199"/>
            <a:chOff x="45475" y="283300"/>
            <a:chExt cx="7509945" cy="4569199"/>
          </a:xfrm>
        </p:grpSpPr>
        <p:sp>
          <p:nvSpPr>
            <p:cNvPr id="81" name="Google Shape;81;p14"/>
            <p:cNvSpPr/>
            <p:nvPr/>
          </p:nvSpPr>
          <p:spPr>
            <a:xfrm>
              <a:off x="3210301" y="283300"/>
              <a:ext cx="1199400" cy="3018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About me</a:t>
              </a:r>
              <a:endParaRPr b="1" sz="1000"/>
            </a:p>
            <a:p>
              <a:pPr indent="0" lvl="0" marL="0" rtl="0" algn="ctr">
                <a:spcBef>
                  <a:spcPts val="0"/>
                </a:spcBef>
                <a:spcAft>
                  <a:spcPts val="0"/>
                </a:spcAft>
                <a:buNone/>
              </a:pPr>
              <a:r>
                <a:rPr b="1" lang="en-GB" sz="1000"/>
                <a:t>(Index.html)</a:t>
              </a:r>
              <a:endParaRPr b="1" sz="1000"/>
            </a:p>
          </p:txBody>
        </p:sp>
        <p:sp>
          <p:nvSpPr>
            <p:cNvPr id="82" name="Google Shape;82;p14"/>
            <p:cNvSpPr/>
            <p:nvPr/>
          </p:nvSpPr>
          <p:spPr>
            <a:xfrm>
              <a:off x="6422770" y="1456807"/>
              <a:ext cx="1065900" cy="2241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Contact form</a:t>
              </a:r>
              <a:endParaRPr b="1" sz="1000"/>
            </a:p>
          </p:txBody>
        </p:sp>
        <p:sp>
          <p:nvSpPr>
            <p:cNvPr id="83" name="Google Shape;83;p14"/>
            <p:cNvSpPr/>
            <p:nvPr/>
          </p:nvSpPr>
          <p:spPr>
            <a:xfrm>
              <a:off x="1349213" y="2227521"/>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a:t>
              </a:r>
              <a:endParaRPr b="1" sz="1000"/>
            </a:p>
          </p:txBody>
        </p:sp>
        <p:sp>
          <p:nvSpPr>
            <p:cNvPr id="84" name="Google Shape;84;p14"/>
            <p:cNvSpPr/>
            <p:nvPr/>
          </p:nvSpPr>
          <p:spPr>
            <a:xfrm>
              <a:off x="4251410" y="976883"/>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a:t>
              </a:r>
              <a:endParaRPr b="1" sz="1000"/>
            </a:p>
          </p:txBody>
        </p:sp>
        <p:sp>
          <p:nvSpPr>
            <p:cNvPr id="85" name="Google Shape;85;p14"/>
            <p:cNvSpPr/>
            <p:nvPr/>
          </p:nvSpPr>
          <p:spPr>
            <a:xfrm>
              <a:off x="6356020" y="976883"/>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Contact</a:t>
              </a:r>
              <a:endParaRPr b="1" sz="1000"/>
            </a:p>
          </p:txBody>
        </p:sp>
        <p:sp>
          <p:nvSpPr>
            <p:cNvPr id="86" name="Google Shape;86;p14"/>
            <p:cNvSpPr/>
            <p:nvPr/>
          </p:nvSpPr>
          <p:spPr>
            <a:xfrm>
              <a:off x="45565" y="976883"/>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My resume</a:t>
              </a:r>
              <a:endParaRPr b="1" sz="1000"/>
            </a:p>
            <a:p>
              <a:pPr indent="0" lvl="0" marL="0" rtl="0" algn="ctr">
                <a:spcBef>
                  <a:spcPts val="0"/>
                </a:spcBef>
                <a:spcAft>
                  <a:spcPts val="0"/>
                </a:spcAft>
                <a:buNone/>
              </a:pPr>
              <a:r>
                <a:rPr b="1" lang="en-GB" sz="1000"/>
                <a:t>(pdf)</a:t>
              </a:r>
              <a:endParaRPr b="1" sz="1000"/>
            </a:p>
          </p:txBody>
        </p:sp>
        <p:sp>
          <p:nvSpPr>
            <p:cNvPr id="87" name="Google Shape;87;p14"/>
            <p:cNvSpPr/>
            <p:nvPr/>
          </p:nvSpPr>
          <p:spPr>
            <a:xfrm>
              <a:off x="3553488" y="1811317"/>
              <a:ext cx="856200" cy="1722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 1</a:t>
              </a:r>
              <a:endParaRPr b="1" sz="1000"/>
            </a:p>
          </p:txBody>
        </p:sp>
        <p:sp>
          <p:nvSpPr>
            <p:cNvPr id="88" name="Google Shape;88;p14"/>
            <p:cNvSpPr/>
            <p:nvPr/>
          </p:nvSpPr>
          <p:spPr>
            <a:xfrm>
              <a:off x="3553512" y="2101742"/>
              <a:ext cx="856200" cy="1722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 2</a:t>
              </a:r>
              <a:endParaRPr b="1" sz="1000"/>
            </a:p>
          </p:txBody>
        </p:sp>
        <p:sp>
          <p:nvSpPr>
            <p:cNvPr id="89" name="Google Shape;89;p14"/>
            <p:cNvSpPr/>
            <p:nvPr/>
          </p:nvSpPr>
          <p:spPr>
            <a:xfrm>
              <a:off x="5254659" y="2380492"/>
              <a:ext cx="856200" cy="1722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 6</a:t>
              </a:r>
              <a:endParaRPr b="1" sz="1000"/>
            </a:p>
          </p:txBody>
        </p:sp>
        <p:sp>
          <p:nvSpPr>
            <p:cNvPr id="90" name="Google Shape;90;p14"/>
            <p:cNvSpPr/>
            <p:nvPr/>
          </p:nvSpPr>
          <p:spPr>
            <a:xfrm>
              <a:off x="3553511" y="2380504"/>
              <a:ext cx="856200" cy="1722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 3</a:t>
              </a:r>
              <a:endParaRPr b="1" sz="1000"/>
            </a:p>
          </p:txBody>
        </p:sp>
        <p:sp>
          <p:nvSpPr>
            <p:cNvPr id="91" name="Google Shape;91;p14"/>
            <p:cNvSpPr/>
            <p:nvPr/>
          </p:nvSpPr>
          <p:spPr>
            <a:xfrm>
              <a:off x="5254660" y="1811317"/>
              <a:ext cx="856200" cy="1722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 4</a:t>
              </a:r>
              <a:endParaRPr b="1" sz="1000"/>
            </a:p>
          </p:txBody>
        </p:sp>
        <p:sp>
          <p:nvSpPr>
            <p:cNvPr id="92" name="Google Shape;92;p14"/>
            <p:cNvSpPr/>
            <p:nvPr/>
          </p:nvSpPr>
          <p:spPr>
            <a:xfrm>
              <a:off x="5254660" y="2101742"/>
              <a:ext cx="856200" cy="1722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 5</a:t>
              </a:r>
              <a:endParaRPr b="1" sz="1000"/>
            </a:p>
          </p:txBody>
        </p:sp>
        <p:grpSp>
          <p:nvGrpSpPr>
            <p:cNvPr id="93" name="Google Shape;93;p14"/>
            <p:cNvGrpSpPr/>
            <p:nvPr/>
          </p:nvGrpSpPr>
          <p:grpSpPr>
            <a:xfrm>
              <a:off x="45475" y="3207100"/>
              <a:ext cx="3806875" cy="1645399"/>
              <a:chOff x="45475" y="3207100"/>
              <a:chExt cx="3806875" cy="1645399"/>
            </a:xfrm>
          </p:grpSpPr>
          <p:sp>
            <p:nvSpPr>
              <p:cNvPr id="94" name="Google Shape;94;p14"/>
              <p:cNvSpPr/>
              <p:nvPr/>
            </p:nvSpPr>
            <p:spPr>
              <a:xfrm>
                <a:off x="45619" y="3207143"/>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1</a:t>
                </a:r>
                <a:endParaRPr b="1" sz="1000"/>
              </a:p>
              <a:p>
                <a:pPr indent="0" lvl="0" marL="0" rtl="0" algn="ctr">
                  <a:spcBef>
                    <a:spcPts val="0"/>
                  </a:spcBef>
                  <a:spcAft>
                    <a:spcPts val="0"/>
                  </a:spcAft>
                  <a:buNone/>
                </a:pPr>
                <a:r>
                  <a:rPr b="1" lang="en-GB" sz="900"/>
                  <a:t>(Tribute to Princess Diana)</a:t>
                </a:r>
                <a:endParaRPr b="1" sz="900"/>
              </a:p>
            </p:txBody>
          </p:sp>
          <p:sp>
            <p:nvSpPr>
              <p:cNvPr id="95" name="Google Shape;95;p14"/>
              <p:cNvSpPr/>
              <p:nvPr/>
            </p:nvSpPr>
            <p:spPr>
              <a:xfrm>
                <a:off x="45475" y="3779928"/>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2</a:t>
                </a:r>
                <a:endParaRPr b="1" sz="1000"/>
              </a:p>
              <a:p>
                <a:pPr indent="0" lvl="0" marL="0" rtl="0" algn="ctr">
                  <a:spcBef>
                    <a:spcPts val="0"/>
                  </a:spcBef>
                  <a:spcAft>
                    <a:spcPts val="0"/>
                  </a:spcAft>
                  <a:buNone/>
                </a:pPr>
                <a:r>
                  <a:rPr b="1" lang="en-GB" sz="900"/>
                  <a:t>(Singhs Buses Landing Page)</a:t>
                </a:r>
                <a:endParaRPr b="1" sz="900"/>
              </a:p>
            </p:txBody>
          </p:sp>
          <p:sp>
            <p:nvSpPr>
              <p:cNvPr id="96" name="Google Shape;96;p14"/>
              <p:cNvSpPr/>
              <p:nvPr/>
            </p:nvSpPr>
            <p:spPr>
              <a:xfrm>
                <a:off x="45627" y="4352699"/>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3</a:t>
                </a:r>
                <a:endParaRPr b="1" sz="1000"/>
              </a:p>
              <a:p>
                <a:pPr indent="0" lvl="0" marL="0" rtl="0" algn="ctr">
                  <a:spcBef>
                    <a:spcPts val="0"/>
                  </a:spcBef>
                  <a:spcAft>
                    <a:spcPts val="0"/>
                  </a:spcAft>
                  <a:buNone/>
                </a:pPr>
                <a:r>
                  <a:rPr b="1" lang="en-GB" sz="900"/>
                  <a:t>(Style InvitationForm)</a:t>
                </a:r>
                <a:endParaRPr b="1" sz="900"/>
              </a:p>
            </p:txBody>
          </p:sp>
          <p:sp>
            <p:nvSpPr>
              <p:cNvPr id="97" name="Google Shape;97;p14"/>
              <p:cNvSpPr/>
              <p:nvPr/>
            </p:nvSpPr>
            <p:spPr>
              <a:xfrm>
                <a:off x="2612113" y="3207100"/>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4</a:t>
                </a:r>
                <a:endParaRPr b="1" sz="1000"/>
              </a:p>
              <a:p>
                <a:pPr indent="0" lvl="0" marL="0" rtl="0" algn="ctr">
                  <a:spcBef>
                    <a:spcPts val="0"/>
                  </a:spcBef>
                  <a:spcAft>
                    <a:spcPts val="0"/>
                  </a:spcAft>
                  <a:buNone/>
                </a:pPr>
                <a:r>
                  <a:rPr b="1" lang="en-GB" sz="900"/>
                  <a:t>(Youtube Colour picker)</a:t>
                </a:r>
                <a:endParaRPr b="1" sz="1000"/>
              </a:p>
            </p:txBody>
          </p:sp>
          <p:sp>
            <p:nvSpPr>
              <p:cNvPr id="98" name="Google Shape;98;p14"/>
              <p:cNvSpPr/>
              <p:nvPr/>
            </p:nvSpPr>
            <p:spPr>
              <a:xfrm>
                <a:off x="2612150" y="3779885"/>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Portfolio5</a:t>
                </a:r>
                <a:endParaRPr b="1" sz="1000"/>
              </a:p>
              <a:p>
                <a:pPr indent="0" lvl="0" marL="0" rtl="0" algn="ctr">
                  <a:spcBef>
                    <a:spcPts val="0"/>
                  </a:spcBef>
                  <a:spcAft>
                    <a:spcPts val="0"/>
                  </a:spcAft>
                  <a:buNone/>
                </a:pPr>
                <a:r>
                  <a:rPr b="1" lang="en-GB" sz="800"/>
                  <a:t>(Not so great calculator)</a:t>
                </a:r>
                <a:endParaRPr b="1" sz="1000"/>
              </a:p>
            </p:txBody>
          </p:sp>
          <p:sp>
            <p:nvSpPr>
              <p:cNvPr id="99" name="Google Shape;99;p14"/>
              <p:cNvSpPr/>
              <p:nvPr/>
            </p:nvSpPr>
            <p:spPr>
              <a:xfrm>
                <a:off x="2612142" y="4352661"/>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6</a:t>
                </a:r>
                <a:endParaRPr b="1" sz="1000"/>
              </a:p>
              <a:p>
                <a:pPr indent="0" lvl="0" marL="0" rtl="0" algn="ctr">
                  <a:spcBef>
                    <a:spcPts val="0"/>
                  </a:spcBef>
                  <a:spcAft>
                    <a:spcPts val="0"/>
                  </a:spcAft>
                  <a:buNone/>
                </a:pPr>
                <a:r>
                  <a:rPr b="1" lang="en-GB" sz="900"/>
                  <a:t>(The Spice Girls)</a:t>
                </a:r>
                <a:endParaRPr b="1" sz="1000"/>
              </a:p>
            </p:txBody>
          </p:sp>
        </p:grpSp>
        <p:cxnSp>
          <p:nvCxnSpPr>
            <p:cNvPr id="100" name="Google Shape;100;p14"/>
            <p:cNvCxnSpPr>
              <a:stCxn id="81" idx="1"/>
              <a:endCxn id="86" idx="3"/>
            </p:cNvCxnSpPr>
            <p:nvPr/>
          </p:nvCxnSpPr>
          <p:spPr>
            <a:xfrm flipH="1">
              <a:off x="1245001" y="434200"/>
              <a:ext cx="1965300" cy="693600"/>
            </a:xfrm>
            <a:prstGeom prst="bentConnector3">
              <a:avLst>
                <a:gd fmla="val 50001" name="adj1"/>
              </a:avLst>
            </a:prstGeom>
            <a:noFill/>
            <a:ln cap="flat" cmpd="sng" w="9525">
              <a:solidFill>
                <a:srgbClr val="000000"/>
              </a:solidFill>
              <a:prstDash val="solid"/>
              <a:round/>
              <a:headEnd len="med" w="med" type="none"/>
              <a:tailEnd len="med" w="med" type="none"/>
            </a:ln>
          </p:spPr>
        </p:cxnSp>
        <p:cxnSp>
          <p:nvCxnSpPr>
            <p:cNvPr id="101" name="Google Shape;101;p14"/>
            <p:cNvCxnSpPr>
              <a:stCxn id="81" idx="2"/>
              <a:endCxn id="83" idx="0"/>
            </p:cNvCxnSpPr>
            <p:nvPr/>
          </p:nvCxnSpPr>
          <p:spPr>
            <a:xfrm rot="5400000">
              <a:off x="2058151" y="475750"/>
              <a:ext cx="1642500" cy="1861200"/>
            </a:xfrm>
            <a:prstGeom prst="bentConnector3">
              <a:avLst>
                <a:gd fmla="val 49998" name="adj1"/>
              </a:avLst>
            </a:prstGeom>
            <a:noFill/>
            <a:ln cap="flat" cmpd="sng" w="9525">
              <a:solidFill>
                <a:srgbClr val="000000"/>
              </a:solidFill>
              <a:prstDash val="solid"/>
              <a:round/>
              <a:headEnd len="med" w="med" type="none"/>
              <a:tailEnd len="med" w="med" type="none"/>
            </a:ln>
          </p:spPr>
        </p:cxnSp>
        <p:cxnSp>
          <p:nvCxnSpPr>
            <p:cNvPr id="102" name="Google Shape;102;p14"/>
            <p:cNvCxnSpPr>
              <a:stCxn id="81" idx="3"/>
              <a:endCxn id="84" idx="0"/>
            </p:cNvCxnSpPr>
            <p:nvPr/>
          </p:nvCxnSpPr>
          <p:spPr>
            <a:xfrm>
              <a:off x="4409701" y="434200"/>
              <a:ext cx="441300" cy="542700"/>
            </a:xfrm>
            <a:prstGeom prst="bentConnector2">
              <a:avLst/>
            </a:prstGeom>
            <a:noFill/>
            <a:ln cap="flat" cmpd="sng" w="9525">
              <a:solidFill>
                <a:srgbClr val="000000"/>
              </a:solidFill>
              <a:prstDash val="solid"/>
              <a:round/>
              <a:headEnd len="med" w="med" type="none"/>
              <a:tailEnd len="med" w="med" type="none"/>
            </a:ln>
          </p:spPr>
        </p:cxnSp>
        <p:cxnSp>
          <p:nvCxnSpPr>
            <p:cNvPr id="103" name="Google Shape;103;p14"/>
            <p:cNvCxnSpPr>
              <a:stCxn id="81" idx="3"/>
              <a:endCxn id="85" idx="0"/>
            </p:cNvCxnSpPr>
            <p:nvPr/>
          </p:nvCxnSpPr>
          <p:spPr>
            <a:xfrm>
              <a:off x="4409701" y="434200"/>
              <a:ext cx="2546100" cy="542700"/>
            </a:xfrm>
            <a:prstGeom prst="bentConnector2">
              <a:avLst/>
            </a:prstGeom>
            <a:noFill/>
            <a:ln cap="flat" cmpd="sng" w="9525">
              <a:solidFill>
                <a:srgbClr val="000000"/>
              </a:solidFill>
              <a:prstDash val="solid"/>
              <a:round/>
              <a:headEnd len="med" w="med" type="none"/>
              <a:tailEnd len="med" w="med" type="none"/>
            </a:ln>
          </p:spPr>
        </p:cxnSp>
        <p:cxnSp>
          <p:nvCxnSpPr>
            <p:cNvPr id="104" name="Google Shape;104;p14"/>
            <p:cNvCxnSpPr>
              <a:stCxn id="85" idx="2"/>
              <a:endCxn id="82" idx="0"/>
            </p:cNvCxnSpPr>
            <p:nvPr/>
          </p:nvCxnSpPr>
          <p:spPr>
            <a:xfrm>
              <a:off x="6955720" y="1278683"/>
              <a:ext cx="0" cy="178200"/>
            </a:xfrm>
            <a:prstGeom prst="straightConnector1">
              <a:avLst/>
            </a:prstGeom>
            <a:noFill/>
            <a:ln cap="flat" cmpd="sng" w="9525">
              <a:solidFill>
                <a:srgbClr val="000000"/>
              </a:solidFill>
              <a:prstDash val="solid"/>
              <a:round/>
              <a:headEnd len="med" w="med" type="none"/>
              <a:tailEnd len="med" w="med" type="none"/>
            </a:ln>
          </p:spPr>
        </p:cxnSp>
        <p:cxnSp>
          <p:nvCxnSpPr>
            <p:cNvPr id="105" name="Google Shape;105;p14"/>
            <p:cNvCxnSpPr>
              <a:stCxn id="88" idx="3"/>
              <a:endCxn id="92" idx="1"/>
            </p:cNvCxnSpPr>
            <p:nvPr/>
          </p:nvCxnSpPr>
          <p:spPr>
            <a:xfrm>
              <a:off x="4409712" y="2187842"/>
              <a:ext cx="844800" cy="0"/>
            </a:xfrm>
            <a:prstGeom prst="straightConnector1">
              <a:avLst/>
            </a:prstGeom>
            <a:noFill/>
            <a:ln cap="flat" cmpd="sng" w="9525">
              <a:solidFill>
                <a:srgbClr val="000000"/>
              </a:solidFill>
              <a:prstDash val="solid"/>
              <a:round/>
              <a:headEnd len="med" w="med" type="none"/>
              <a:tailEnd len="med" w="med" type="none"/>
            </a:ln>
          </p:spPr>
        </p:cxnSp>
        <p:cxnSp>
          <p:nvCxnSpPr>
            <p:cNvPr id="106" name="Google Shape;106;p14"/>
            <p:cNvCxnSpPr>
              <a:stCxn id="90" idx="3"/>
              <a:endCxn id="89" idx="1"/>
            </p:cNvCxnSpPr>
            <p:nvPr/>
          </p:nvCxnSpPr>
          <p:spPr>
            <a:xfrm>
              <a:off x="4409711" y="2466604"/>
              <a:ext cx="844800" cy="0"/>
            </a:xfrm>
            <a:prstGeom prst="straightConnector1">
              <a:avLst/>
            </a:prstGeom>
            <a:noFill/>
            <a:ln cap="flat" cmpd="sng" w="9525">
              <a:solidFill>
                <a:srgbClr val="000000"/>
              </a:solidFill>
              <a:prstDash val="solid"/>
              <a:round/>
              <a:headEnd len="med" w="med" type="none"/>
              <a:tailEnd len="med" w="med" type="none"/>
            </a:ln>
          </p:spPr>
        </p:cxnSp>
        <p:cxnSp>
          <p:nvCxnSpPr>
            <p:cNvPr id="107" name="Google Shape;107;p14"/>
            <p:cNvCxnSpPr>
              <a:stCxn id="87" idx="3"/>
              <a:endCxn id="91" idx="1"/>
            </p:cNvCxnSpPr>
            <p:nvPr/>
          </p:nvCxnSpPr>
          <p:spPr>
            <a:xfrm>
              <a:off x="4409688" y="1897417"/>
              <a:ext cx="845100" cy="0"/>
            </a:xfrm>
            <a:prstGeom prst="straightConnector1">
              <a:avLst/>
            </a:prstGeom>
            <a:noFill/>
            <a:ln cap="flat" cmpd="sng" w="9525">
              <a:solidFill>
                <a:srgbClr val="000000"/>
              </a:solidFill>
              <a:prstDash val="solid"/>
              <a:round/>
              <a:headEnd len="med" w="med" type="none"/>
              <a:tailEnd len="med" w="med" type="none"/>
            </a:ln>
          </p:spPr>
        </p:cxnSp>
        <p:cxnSp>
          <p:nvCxnSpPr>
            <p:cNvPr id="108" name="Google Shape;108;p14"/>
            <p:cNvCxnSpPr>
              <a:stCxn id="84" idx="2"/>
            </p:cNvCxnSpPr>
            <p:nvPr/>
          </p:nvCxnSpPr>
          <p:spPr>
            <a:xfrm>
              <a:off x="4851110" y="1278683"/>
              <a:ext cx="11100" cy="1191600"/>
            </a:xfrm>
            <a:prstGeom prst="straightConnector1">
              <a:avLst/>
            </a:prstGeom>
            <a:noFill/>
            <a:ln cap="flat" cmpd="sng" w="9525">
              <a:solidFill>
                <a:srgbClr val="000000"/>
              </a:solidFill>
              <a:prstDash val="solid"/>
              <a:round/>
              <a:headEnd len="med" w="med" type="none"/>
              <a:tailEnd len="med" w="med" type="none"/>
            </a:ln>
          </p:spPr>
        </p:cxnSp>
        <p:cxnSp>
          <p:nvCxnSpPr>
            <p:cNvPr id="109" name="Google Shape;109;p14"/>
            <p:cNvCxnSpPr>
              <a:stCxn id="96" idx="3"/>
              <a:endCxn id="99" idx="1"/>
            </p:cNvCxnSpPr>
            <p:nvPr/>
          </p:nvCxnSpPr>
          <p:spPr>
            <a:xfrm>
              <a:off x="1285827" y="4602599"/>
              <a:ext cx="1326300" cy="0"/>
            </a:xfrm>
            <a:prstGeom prst="straightConnector1">
              <a:avLst/>
            </a:prstGeom>
            <a:noFill/>
            <a:ln cap="flat" cmpd="sng" w="9525">
              <a:solidFill>
                <a:srgbClr val="000000"/>
              </a:solidFill>
              <a:prstDash val="solid"/>
              <a:round/>
              <a:headEnd len="med" w="med" type="none"/>
              <a:tailEnd len="med" w="med" type="none"/>
            </a:ln>
          </p:spPr>
        </p:cxnSp>
        <p:cxnSp>
          <p:nvCxnSpPr>
            <p:cNvPr id="110" name="Google Shape;110;p14"/>
            <p:cNvCxnSpPr>
              <a:stCxn id="95" idx="3"/>
              <a:endCxn id="98" idx="1"/>
            </p:cNvCxnSpPr>
            <p:nvPr/>
          </p:nvCxnSpPr>
          <p:spPr>
            <a:xfrm>
              <a:off x="1285675" y="4029828"/>
              <a:ext cx="1326600" cy="0"/>
            </a:xfrm>
            <a:prstGeom prst="straightConnector1">
              <a:avLst/>
            </a:prstGeom>
            <a:noFill/>
            <a:ln cap="flat" cmpd="sng" w="9525">
              <a:solidFill>
                <a:srgbClr val="000000"/>
              </a:solidFill>
              <a:prstDash val="solid"/>
              <a:round/>
              <a:headEnd len="med" w="med" type="none"/>
              <a:tailEnd len="med" w="med" type="none"/>
            </a:ln>
          </p:spPr>
        </p:cxnSp>
        <p:cxnSp>
          <p:nvCxnSpPr>
            <p:cNvPr id="111" name="Google Shape;111;p14"/>
            <p:cNvCxnSpPr>
              <a:endCxn id="97" idx="1"/>
            </p:cNvCxnSpPr>
            <p:nvPr/>
          </p:nvCxnSpPr>
          <p:spPr>
            <a:xfrm>
              <a:off x="1285813" y="3457000"/>
              <a:ext cx="1326300" cy="0"/>
            </a:xfrm>
            <a:prstGeom prst="straightConnector1">
              <a:avLst/>
            </a:prstGeom>
            <a:noFill/>
            <a:ln cap="flat" cmpd="sng" w="9525">
              <a:solidFill>
                <a:srgbClr val="000000"/>
              </a:solidFill>
              <a:prstDash val="solid"/>
              <a:round/>
              <a:headEnd len="med" w="med" type="none"/>
              <a:tailEnd len="med" w="med" type="none"/>
            </a:ln>
          </p:spPr>
        </p:cxnSp>
        <p:cxnSp>
          <p:nvCxnSpPr>
            <p:cNvPr id="112" name="Google Shape;112;p14"/>
            <p:cNvCxnSpPr>
              <a:stCxn id="83" idx="2"/>
            </p:cNvCxnSpPr>
            <p:nvPr/>
          </p:nvCxnSpPr>
          <p:spPr>
            <a:xfrm>
              <a:off x="1948913" y="2529321"/>
              <a:ext cx="31200" cy="2078100"/>
            </a:xfrm>
            <a:prstGeom prst="straightConnector1">
              <a:avLst/>
            </a:prstGeom>
            <a:noFill/>
            <a:ln cap="flat" cmpd="sng" w="9525">
              <a:solidFill>
                <a:srgbClr val="000000"/>
              </a:solidFill>
              <a:prstDash val="solid"/>
              <a:round/>
              <a:headEnd len="med" w="med" type="none"/>
              <a:tailEnd len="med" w="med" type="none"/>
            </a:ln>
          </p:spPr>
        </p:cxnSp>
      </p:grpSp>
      <p:sp>
        <p:nvSpPr>
          <p:cNvPr id="113" name="Google Shape;113;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6" name="Shape 286"/>
        <p:cNvGrpSpPr/>
        <p:nvPr/>
      </p:nvGrpSpPr>
      <p:grpSpPr>
        <a:xfrm>
          <a:off x="0" y="0"/>
          <a:ext cx="0" cy="0"/>
          <a:chOff x="0" y="0"/>
          <a:chExt cx="0" cy="0"/>
        </a:xfrm>
      </p:grpSpPr>
      <p:sp>
        <p:nvSpPr>
          <p:cNvPr id="287" name="Google Shape;287;p32"/>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Thank you for your time and listening to my presentation today</a:t>
            </a:r>
            <a:endParaRPr/>
          </a:p>
        </p:txBody>
      </p:sp>
      <p:sp>
        <p:nvSpPr>
          <p:cNvPr id="288" name="Google Shape;288;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119" name="Google Shape;119;p15"/>
          <p:cNvGrpSpPr/>
          <p:nvPr/>
        </p:nvGrpSpPr>
        <p:grpSpPr>
          <a:xfrm>
            <a:off x="1230275" y="396175"/>
            <a:ext cx="7509945" cy="4569199"/>
            <a:chOff x="45475" y="283300"/>
            <a:chExt cx="7509945" cy="4569199"/>
          </a:xfrm>
        </p:grpSpPr>
        <p:sp>
          <p:nvSpPr>
            <p:cNvPr id="120" name="Google Shape;120;p15"/>
            <p:cNvSpPr/>
            <p:nvPr/>
          </p:nvSpPr>
          <p:spPr>
            <a:xfrm>
              <a:off x="3210301" y="283300"/>
              <a:ext cx="1199400" cy="3018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About me</a:t>
              </a:r>
              <a:endParaRPr b="1" sz="1000"/>
            </a:p>
            <a:p>
              <a:pPr indent="0" lvl="0" marL="0" rtl="0" algn="ctr">
                <a:spcBef>
                  <a:spcPts val="0"/>
                </a:spcBef>
                <a:spcAft>
                  <a:spcPts val="0"/>
                </a:spcAft>
                <a:buNone/>
              </a:pPr>
              <a:r>
                <a:rPr b="1" lang="en-GB" sz="1000"/>
                <a:t>(Index.html)</a:t>
              </a:r>
              <a:endParaRPr b="1" sz="1000"/>
            </a:p>
          </p:txBody>
        </p:sp>
        <p:sp>
          <p:nvSpPr>
            <p:cNvPr id="121" name="Google Shape;121;p15"/>
            <p:cNvSpPr/>
            <p:nvPr/>
          </p:nvSpPr>
          <p:spPr>
            <a:xfrm>
              <a:off x="6422770" y="1456807"/>
              <a:ext cx="1065900" cy="2241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Contact form</a:t>
              </a:r>
              <a:endParaRPr b="1" sz="1000"/>
            </a:p>
          </p:txBody>
        </p:sp>
        <p:sp>
          <p:nvSpPr>
            <p:cNvPr id="122" name="Google Shape;122;p15"/>
            <p:cNvSpPr/>
            <p:nvPr/>
          </p:nvSpPr>
          <p:spPr>
            <a:xfrm>
              <a:off x="1349213" y="2227521"/>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a:t>
              </a:r>
              <a:endParaRPr b="1" sz="1000"/>
            </a:p>
          </p:txBody>
        </p:sp>
        <p:sp>
          <p:nvSpPr>
            <p:cNvPr id="123" name="Google Shape;123;p15"/>
            <p:cNvSpPr/>
            <p:nvPr/>
          </p:nvSpPr>
          <p:spPr>
            <a:xfrm>
              <a:off x="4251410" y="976883"/>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Blog</a:t>
              </a:r>
              <a:endParaRPr b="1" sz="1000"/>
            </a:p>
          </p:txBody>
        </p:sp>
        <p:sp>
          <p:nvSpPr>
            <p:cNvPr id="124" name="Google Shape;124;p15"/>
            <p:cNvSpPr/>
            <p:nvPr/>
          </p:nvSpPr>
          <p:spPr>
            <a:xfrm>
              <a:off x="6356020" y="976883"/>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Contact</a:t>
              </a:r>
              <a:endParaRPr b="1" sz="1000"/>
            </a:p>
          </p:txBody>
        </p:sp>
        <p:sp>
          <p:nvSpPr>
            <p:cNvPr id="125" name="Google Shape;125;p15"/>
            <p:cNvSpPr/>
            <p:nvPr/>
          </p:nvSpPr>
          <p:spPr>
            <a:xfrm>
              <a:off x="45565" y="976883"/>
              <a:ext cx="1199400" cy="30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My resume</a:t>
              </a:r>
              <a:endParaRPr b="1" sz="1000"/>
            </a:p>
            <a:p>
              <a:pPr indent="0" lvl="0" marL="0" rtl="0" algn="ctr">
                <a:spcBef>
                  <a:spcPts val="0"/>
                </a:spcBef>
                <a:spcAft>
                  <a:spcPts val="0"/>
                </a:spcAft>
                <a:buNone/>
              </a:pPr>
              <a:r>
                <a:rPr b="1" lang="en-GB" sz="1000"/>
                <a:t>(pdf)</a:t>
              </a:r>
              <a:endParaRPr b="1" sz="1000"/>
            </a:p>
          </p:txBody>
        </p:sp>
        <p:grpSp>
          <p:nvGrpSpPr>
            <p:cNvPr id="126" name="Google Shape;126;p15"/>
            <p:cNvGrpSpPr/>
            <p:nvPr/>
          </p:nvGrpSpPr>
          <p:grpSpPr>
            <a:xfrm>
              <a:off x="45475" y="3207100"/>
              <a:ext cx="3806875" cy="1645399"/>
              <a:chOff x="45475" y="3207100"/>
              <a:chExt cx="3806875" cy="1645399"/>
            </a:xfrm>
          </p:grpSpPr>
          <p:sp>
            <p:nvSpPr>
              <p:cNvPr id="127" name="Google Shape;127;p15"/>
              <p:cNvSpPr/>
              <p:nvPr/>
            </p:nvSpPr>
            <p:spPr>
              <a:xfrm>
                <a:off x="45619" y="3207143"/>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1</a:t>
                </a:r>
                <a:endParaRPr b="1" sz="1000"/>
              </a:p>
              <a:p>
                <a:pPr indent="0" lvl="0" marL="0" rtl="0" algn="ctr">
                  <a:spcBef>
                    <a:spcPts val="0"/>
                  </a:spcBef>
                  <a:spcAft>
                    <a:spcPts val="0"/>
                  </a:spcAft>
                  <a:buNone/>
                </a:pPr>
                <a:r>
                  <a:rPr b="1" lang="en-GB" sz="900"/>
                  <a:t>(Tribute to Princess Diana)</a:t>
                </a:r>
                <a:endParaRPr b="1" sz="900"/>
              </a:p>
            </p:txBody>
          </p:sp>
          <p:sp>
            <p:nvSpPr>
              <p:cNvPr id="128" name="Google Shape;128;p15"/>
              <p:cNvSpPr/>
              <p:nvPr/>
            </p:nvSpPr>
            <p:spPr>
              <a:xfrm>
                <a:off x="45475" y="3779928"/>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2</a:t>
                </a:r>
                <a:endParaRPr b="1" sz="1000"/>
              </a:p>
              <a:p>
                <a:pPr indent="0" lvl="0" marL="0" rtl="0" algn="ctr">
                  <a:spcBef>
                    <a:spcPts val="0"/>
                  </a:spcBef>
                  <a:spcAft>
                    <a:spcPts val="0"/>
                  </a:spcAft>
                  <a:buNone/>
                </a:pPr>
                <a:r>
                  <a:rPr b="1" lang="en-GB" sz="900"/>
                  <a:t>(Singhs Buses Landing Page)</a:t>
                </a:r>
                <a:endParaRPr b="1" sz="900"/>
              </a:p>
            </p:txBody>
          </p:sp>
          <p:sp>
            <p:nvSpPr>
              <p:cNvPr id="129" name="Google Shape;129;p15"/>
              <p:cNvSpPr/>
              <p:nvPr/>
            </p:nvSpPr>
            <p:spPr>
              <a:xfrm>
                <a:off x="45627" y="4352699"/>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3</a:t>
                </a:r>
                <a:endParaRPr b="1" sz="1000"/>
              </a:p>
              <a:p>
                <a:pPr indent="0" lvl="0" marL="0" rtl="0" algn="ctr">
                  <a:spcBef>
                    <a:spcPts val="0"/>
                  </a:spcBef>
                  <a:spcAft>
                    <a:spcPts val="0"/>
                  </a:spcAft>
                  <a:buNone/>
                </a:pPr>
                <a:r>
                  <a:rPr b="1" lang="en-GB" sz="900"/>
                  <a:t>(Style InvitationForm)</a:t>
                </a:r>
                <a:endParaRPr b="1" sz="900"/>
              </a:p>
            </p:txBody>
          </p:sp>
          <p:sp>
            <p:nvSpPr>
              <p:cNvPr id="130" name="Google Shape;130;p15"/>
              <p:cNvSpPr/>
              <p:nvPr/>
            </p:nvSpPr>
            <p:spPr>
              <a:xfrm>
                <a:off x="2612113" y="3207100"/>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4</a:t>
                </a:r>
                <a:endParaRPr b="1" sz="1000"/>
              </a:p>
              <a:p>
                <a:pPr indent="0" lvl="0" marL="0" rtl="0" algn="ctr">
                  <a:spcBef>
                    <a:spcPts val="0"/>
                  </a:spcBef>
                  <a:spcAft>
                    <a:spcPts val="0"/>
                  </a:spcAft>
                  <a:buNone/>
                </a:pPr>
                <a:r>
                  <a:rPr b="1" lang="en-GB" sz="900"/>
                  <a:t>(Youtube Colour picker)</a:t>
                </a:r>
                <a:endParaRPr b="1" sz="1000"/>
              </a:p>
            </p:txBody>
          </p:sp>
          <p:sp>
            <p:nvSpPr>
              <p:cNvPr id="131" name="Google Shape;131;p15"/>
              <p:cNvSpPr/>
              <p:nvPr/>
            </p:nvSpPr>
            <p:spPr>
              <a:xfrm>
                <a:off x="2612150" y="3779885"/>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Portfolio5</a:t>
                </a:r>
                <a:endParaRPr b="1" sz="1000"/>
              </a:p>
              <a:p>
                <a:pPr indent="0" lvl="0" marL="0" rtl="0" algn="ctr">
                  <a:spcBef>
                    <a:spcPts val="0"/>
                  </a:spcBef>
                  <a:spcAft>
                    <a:spcPts val="0"/>
                  </a:spcAft>
                  <a:buNone/>
                </a:pPr>
                <a:r>
                  <a:rPr b="1" lang="en-GB" sz="800"/>
                  <a:t>(Not so great calculator)</a:t>
                </a:r>
                <a:endParaRPr b="1" sz="1000"/>
              </a:p>
            </p:txBody>
          </p:sp>
          <p:sp>
            <p:nvSpPr>
              <p:cNvPr id="132" name="Google Shape;132;p15"/>
              <p:cNvSpPr/>
              <p:nvPr/>
            </p:nvSpPr>
            <p:spPr>
              <a:xfrm>
                <a:off x="2612142" y="4352661"/>
                <a:ext cx="1240200" cy="4998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Portfolio 6</a:t>
                </a:r>
                <a:endParaRPr b="1" sz="1000"/>
              </a:p>
              <a:p>
                <a:pPr indent="0" lvl="0" marL="0" rtl="0" algn="ctr">
                  <a:spcBef>
                    <a:spcPts val="0"/>
                  </a:spcBef>
                  <a:spcAft>
                    <a:spcPts val="0"/>
                  </a:spcAft>
                  <a:buNone/>
                </a:pPr>
                <a:r>
                  <a:rPr b="1" lang="en-GB" sz="900"/>
                  <a:t>(The Spice Girls)</a:t>
                </a:r>
                <a:endParaRPr b="1" sz="1000"/>
              </a:p>
            </p:txBody>
          </p:sp>
        </p:grpSp>
        <p:cxnSp>
          <p:nvCxnSpPr>
            <p:cNvPr id="133" name="Google Shape;133;p15"/>
            <p:cNvCxnSpPr>
              <a:stCxn id="120" idx="1"/>
              <a:endCxn id="125" idx="3"/>
            </p:cNvCxnSpPr>
            <p:nvPr/>
          </p:nvCxnSpPr>
          <p:spPr>
            <a:xfrm flipH="1">
              <a:off x="1245001" y="434200"/>
              <a:ext cx="1965300" cy="693600"/>
            </a:xfrm>
            <a:prstGeom prst="bentConnector3">
              <a:avLst>
                <a:gd fmla="val 50001" name="adj1"/>
              </a:avLst>
            </a:prstGeom>
            <a:noFill/>
            <a:ln cap="flat" cmpd="sng" w="9525">
              <a:solidFill>
                <a:srgbClr val="000000"/>
              </a:solidFill>
              <a:prstDash val="solid"/>
              <a:round/>
              <a:headEnd len="med" w="med" type="none"/>
              <a:tailEnd len="med" w="med" type="none"/>
            </a:ln>
          </p:spPr>
        </p:cxnSp>
        <p:cxnSp>
          <p:nvCxnSpPr>
            <p:cNvPr id="134" name="Google Shape;134;p15"/>
            <p:cNvCxnSpPr>
              <a:stCxn id="120" idx="2"/>
              <a:endCxn id="122" idx="0"/>
            </p:cNvCxnSpPr>
            <p:nvPr/>
          </p:nvCxnSpPr>
          <p:spPr>
            <a:xfrm rot="5400000">
              <a:off x="2058151" y="475750"/>
              <a:ext cx="1642500" cy="1861200"/>
            </a:xfrm>
            <a:prstGeom prst="bentConnector3">
              <a:avLst>
                <a:gd fmla="val 49998" name="adj1"/>
              </a:avLst>
            </a:prstGeom>
            <a:noFill/>
            <a:ln cap="flat" cmpd="sng" w="9525">
              <a:solidFill>
                <a:srgbClr val="000000"/>
              </a:solidFill>
              <a:prstDash val="solid"/>
              <a:round/>
              <a:headEnd len="med" w="med" type="none"/>
              <a:tailEnd len="med" w="med" type="none"/>
            </a:ln>
          </p:spPr>
        </p:cxnSp>
        <p:cxnSp>
          <p:nvCxnSpPr>
            <p:cNvPr id="135" name="Google Shape;135;p15"/>
            <p:cNvCxnSpPr>
              <a:stCxn id="120" idx="3"/>
              <a:endCxn id="123" idx="0"/>
            </p:cNvCxnSpPr>
            <p:nvPr/>
          </p:nvCxnSpPr>
          <p:spPr>
            <a:xfrm>
              <a:off x="4409701" y="434200"/>
              <a:ext cx="441300" cy="542700"/>
            </a:xfrm>
            <a:prstGeom prst="bentConnector2">
              <a:avLst/>
            </a:prstGeom>
            <a:noFill/>
            <a:ln cap="flat" cmpd="sng" w="9525">
              <a:solidFill>
                <a:srgbClr val="000000"/>
              </a:solidFill>
              <a:prstDash val="solid"/>
              <a:round/>
              <a:headEnd len="med" w="med" type="none"/>
              <a:tailEnd len="med" w="med" type="none"/>
            </a:ln>
          </p:spPr>
        </p:cxnSp>
        <p:cxnSp>
          <p:nvCxnSpPr>
            <p:cNvPr id="136" name="Google Shape;136;p15"/>
            <p:cNvCxnSpPr>
              <a:stCxn id="120" idx="3"/>
              <a:endCxn id="124" idx="0"/>
            </p:cNvCxnSpPr>
            <p:nvPr/>
          </p:nvCxnSpPr>
          <p:spPr>
            <a:xfrm>
              <a:off x="4409701" y="434200"/>
              <a:ext cx="2546100" cy="542700"/>
            </a:xfrm>
            <a:prstGeom prst="bentConnector2">
              <a:avLst/>
            </a:prstGeom>
            <a:noFill/>
            <a:ln cap="flat" cmpd="sng" w="9525">
              <a:solidFill>
                <a:srgbClr val="000000"/>
              </a:solidFill>
              <a:prstDash val="solid"/>
              <a:round/>
              <a:headEnd len="med" w="med" type="none"/>
              <a:tailEnd len="med" w="med" type="none"/>
            </a:ln>
          </p:spPr>
        </p:cxnSp>
        <p:cxnSp>
          <p:nvCxnSpPr>
            <p:cNvPr id="137" name="Google Shape;137;p15"/>
            <p:cNvCxnSpPr>
              <a:stCxn id="124" idx="2"/>
              <a:endCxn id="121" idx="0"/>
            </p:cNvCxnSpPr>
            <p:nvPr/>
          </p:nvCxnSpPr>
          <p:spPr>
            <a:xfrm>
              <a:off x="6955720" y="1278683"/>
              <a:ext cx="0" cy="178200"/>
            </a:xfrm>
            <a:prstGeom prst="straightConnector1">
              <a:avLst/>
            </a:prstGeom>
            <a:noFill/>
            <a:ln cap="flat" cmpd="sng" w="9525">
              <a:solidFill>
                <a:srgbClr val="000000"/>
              </a:solidFill>
              <a:prstDash val="solid"/>
              <a:round/>
              <a:headEnd len="med" w="med" type="none"/>
              <a:tailEnd len="med" w="med" type="none"/>
            </a:ln>
          </p:spPr>
        </p:cxnSp>
        <p:cxnSp>
          <p:nvCxnSpPr>
            <p:cNvPr id="138" name="Google Shape;138;p15"/>
            <p:cNvCxnSpPr>
              <a:stCxn id="129" idx="3"/>
              <a:endCxn id="132" idx="1"/>
            </p:cNvCxnSpPr>
            <p:nvPr/>
          </p:nvCxnSpPr>
          <p:spPr>
            <a:xfrm>
              <a:off x="1285827" y="4602599"/>
              <a:ext cx="1326300" cy="0"/>
            </a:xfrm>
            <a:prstGeom prst="straightConnector1">
              <a:avLst/>
            </a:prstGeom>
            <a:noFill/>
            <a:ln cap="flat" cmpd="sng" w="9525">
              <a:solidFill>
                <a:srgbClr val="000000"/>
              </a:solidFill>
              <a:prstDash val="solid"/>
              <a:round/>
              <a:headEnd len="med" w="med" type="none"/>
              <a:tailEnd len="med" w="med" type="none"/>
            </a:ln>
          </p:spPr>
        </p:cxnSp>
        <p:cxnSp>
          <p:nvCxnSpPr>
            <p:cNvPr id="139" name="Google Shape;139;p15"/>
            <p:cNvCxnSpPr>
              <a:stCxn id="128" idx="3"/>
              <a:endCxn id="131" idx="1"/>
            </p:cNvCxnSpPr>
            <p:nvPr/>
          </p:nvCxnSpPr>
          <p:spPr>
            <a:xfrm>
              <a:off x="1285675" y="4029828"/>
              <a:ext cx="1326600" cy="0"/>
            </a:xfrm>
            <a:prstGeom prst="straightConnector1">
              <a:avLst/>
            </a:prstGeom>
            <a:noFill/>
            <a:ln cap="flat" cmpd="sng" w="9525">
              <a:solidFill>
                <a:srgbClr val="000000"/>
              </a:solidFill>
              <a:prstDash val="solid"/>
              <a:round/>
              <a:headEnd len="med" w="med" type="none"/>
              <a:tailEnd len="med" w="med" type="none"/>
            </a:ln>
          </p:spPr>
        </p:cxnSp>
        <p:cxnSp>
          <p:nvCxnSpPr>
            <p:cNvPr id="140" name="Google Shape;140;p15"/>
            <p:cNvCxnSpPr>
              <a:endCxn id="130" idx="1"/>
            </p:cNvCxnSpPr>
            <p:nvPr/>
          </p:nvCxnSpPr>
          <p:spPr>
            <a:xfrm>
              <a:off x="1285813" y="3457000"/>
              <a:ext cx="1326300" cy="0"/>
            </a:xfrm>
            <a:prstGeom prst="straightConnector1">
              <a:avLst/>
            </a:prstGeom>
            <a:noFill/>
            <a:ln cap="flat" cmpd="sng" w="9525">
              <a:solidFill>
                <a:srgbClr val="000000"/>
              </a:solidFill>
              <a:prstDash val="solid"/>
              <a:round/>
              <a:headEnd len="med" w="med" type="none"/>
              <a:tailEnd len="med" w="med" type="none"/>
            </a:ln>
          </p:spPr>
        </p:cxnSp>
        <p:cxnSp>
          <p:nvCxnSpPr>
            <p:cNvPr id="141" name="Google Shape;141;p15"/>
            <p:cNvCxnSpPr>
              <a:stCxn id="122" idx="2"/>
            </p:cNvCxnSpPr>
            <p:nvPr/>
          </p:nvCxnSpPr>
          <p:spPr>
            <a:xfrm>
              <a:off x="1948913" y="2529321"/>
              <a:ext cx="31200" cy="207810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5" name="Shape 145"/>
        <p:cNvGrpSpPr/>
        <p:nvPr/>
      </p:nvGrpSpPr>
      <p:grpSpPr>
        <a:xfrm>
          <a:off x="0" y="0"/>
          <a:ext cx="0" cy="0"/>
          <a:chOff x="0" y="0"/>
          <a:chExt cx="0" cy="0"/>
        </a:xfrm>
      </p:grpSpPr>
      <p:sp>
        <p:nvSpPr>
          <p:cNvPr id="146" name="Google Shape;146;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7" name="Google Shape;147;p16"/>
          <p:cNvSpPr txBox="1"/>
          <p:nvPr>
            <p:ph type="title"/>
          </p:nvPr>
        </p:nvSpPr>
        <p:spPr>
          <a:xfrm>
            <a:off x="2769750" y="647850"/>
            <a:ext cx="3604500" cy="512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sz="2700"/>
              <a:t>Design Process</a:t>
            </a:r>
            <a:endParaRPr sz="2700"/>
          </a:p>
        </p:txBody>
      </p:sp>
      <p:sp>
        <p:nvSpPr>
          <p:cNvPr id="148" name="Google Shape;148;p16"/>
          <p:cNvSpPr txBox="1"/>
          <p:nvPr/>
        </p:nvSpPr>
        <p:spPr>
          <a:xfrm>
            <a:off x="644000" y="1519750"/>
            <a:ext cx="7854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 wanted to create a simple yet stylish website, with elements of complexity</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Header and Footer are all in the theme colors so that they prominent  and easy to locate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 chevron clip-path was used to style the images to make the website standout</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All Portfolio links open in a new window so that the user can easily navigate back to the website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Purposeful and concise content</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Responsive to different viewports </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idx="4294967295" type="title"/>
          </p:nvPr>
        </p:nvSpPr>
        <p:spPr>
          <a:xfrm>
            <a:off x="783438" y="228025"/>
            <a:ext cx="75771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700">
                <a:solidFill>
                  <a:schemeClr val="accent1"/>
                </a:solidFill>
              </a:rPr>
              <a:t>Mobile first ~ </a:t>
            </a:r>
            <a:r>
              <a:rPr lang="en-GB" sz="2700">
                <a:solidFill>
                  <a:schemeClr val="accent1"/>
                </a:solidFill>
              </a:rPr>
              <a:t>About</a:t>
            </a:r>
            <a:r>
              <a:rPr lang="en-GB" sz="2700">
                <a:solidFill>
                  <a:schemeClr val="accent1"/>
                </a:solidFill>
              </a:rPr>
              <a:t> me page &amp; navigation</a:t>
            </a:r>
            <a:endParaRPr sz="2700">
              <a:solidFill>
                <a:schemeClr val="accent1"/>
              </a:solidFill>
            </a:endParaRPr>
          </a:p>
        </p:txBody>
      </p:sp>
      <p:pic>
        <p:nvPicPr>
          <p:cNvPr id="154" name="Google Shape;154;p17"/>
          <p:cNvPicPr preferRelativeResize="0"/>
          <p:nvPr/>
        </p:nvPicPr>
        <p:blipFill rotWithShape="1">
          <a:blip r:embed="rId3">
            <a:alphaModFix/>
          </a:blip>
          <a:srcRect b="0" l="0" r="53464" t="0"/>
          <a:stretch/>
        </p:blipFill>
        <p:spPr>
          <a:xfrm>
            <a:off x="566125" y="972650"/>
            <a:ext cx="2188975" cy="4010449"/>
          </a:xfrm>
          <a:prstGeom prst="rect">
            <a:avLst/>
          </a:prstGeom>
          <a:noFill/>
          <a:ln>
            <a:noFill/>
          </a:ln>
        </p:spPr>
      </p:pic>
      <p:pic>
        <p:nvPicPr>
          <p:cNvPr id="155" name="Google Shape;155;p17"/>
          <p:cNvPicPr preferRelativeResize="0"/>
          <p:nvPr/>
        </p:nvPicPr>
        <p:blipFill rotWithShape="1">
          <a:blip r:embed="rId4">
            <a:alphaModFix/>
          </a:blip>
          <a:srcRect b="53299" l="0" r="44873" t="0"/>
          <a:stretch/>
        </p:blipFill>
        <p:spPr>
          <a:xfrm>
            <a:off x="3020350" y="972650"/>
            <a:ext cx="2996725" cy="2685149"/>
          </a:xfrm>
          <a:prstGeom prst="rect">
            <a:avLst/>
          </a:prstGeom>
          <a:noFill/>
          <a:ln>
            <a:noFill/>
          </a:ln>
        </p:spPr>
      </p:pic>
      <p:sp>
        <p:nvSpPr>
          <p:cNvPr id="156" name="Google Shape;156;p17"/>
          <p:cNvSpPr/>
          <p:nvPr/>
        </p:nvSpPr>
        <p:spPr>
          <a:xfrm>
            <a:off x="885250" y="1344700"/>
            <a:ext cx="470700" cy="526800"/>
          </a:xfrm>
          <a:prstGeom prst="ellipse">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3401350" y="1185575"/>
            <a:ext cx="2672400" cy="2624400"/>
          </a:xfrm>
          <a:prstGeom prst="ellipse">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7"/>
          <p:cNvCxnSpPr>
            <a:stCxn id="156" idx="0"/>
            <a:endCxn id="157" idx="0"/>
          </p:cNvCxnSpPr>
          <p:nvPr/>
        </p:nvCxnSpPr>
        <p:spPr>
          <a:xfrm flipH="1" rot="10800000">
            <a:off x="1120600" y="1185700"/>
            <a:ext cx="3617100" cy="159000"/>
          </a:xfrm>
          <a:prstGeom prst="straightConnector1">
            <a:avLst/>
          </a:prstGeom>
          <a:noFill/>
          <a:ln cap="flat" cmpd="sng" w="28575">
            <a:solidFill>
              <a:srgbClr val="FF0000"/>
            </a:solidFill>
            <a:prstDash val="dash"/>
            <a:round/>
            <a:headEnd len="med" w="med" type="none"/>
            <a:tailEnd len="med" w="med" type="none"/>
          </a:ln>
        </p:spPr>
      </p:cxnSp>
      <p:cxnSp>
        <p:nvCxnSpPr>
          <p:cNvPr id="159" name="Google Shape;159;p17"/>
          <p:cNvCxnSpPr>
            <a:stCxn id="156" idx="4"/>
            <a:endCxn id="157" idx="3"/>
          </p:cNvCxnSpPr>
          <p:nvPr/>
        </p:nvCxnSpPr>
        <p:spPr>
          <a:xfrm>
            <a:off x="1120600" y="1871500"/>
            <a:ext cx="2672100" cy="1554000"/>
          </a:xfrm>
          <a:prstGeom prst="straightConnector1">
            <a:avLst/>
          </a:prstGeom>
          <a:noFill/>
          <a:ln cap="flat" cmpd="sng" w="28575">
            <a:solidFill>
              <a:srgbClr val="FF0000"/>
            </a:solidFill>
            <a:prstDash val="dash"/>
            <a:round/>
            <a:headEnd len="med" w="med" type="none"/>
            <a:tailEnd len="med" w="med" type="none"/>
          </a:ln>
        </p:spPr>
      </p:cxnSp>
      <p:sp>
        <p:nvSpPr>
          <p:cNvPr id="160" name="Google Shape;160;p17"/>
          <p:cNvSpPr txBox="1"/>
          <p:nvPr/>
        </p:nvSpPr>
        <p:spPr>
          <a:xfrm>
            <a:off x="6017075" y="706550"/>
            <a:ext cx="28152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Black background with Aliceblue text</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 Header and footer to be in gradient theme colours</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Every page to have a uniform hamburger menu when viewing on a phone</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Every page to have a footer in the colour theme with a copyright mark in every type of viewing port</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a:p>
            <a:pPr indent="0" lvl="0" marL="0" rtl="0" algn="l">
              <a:spcBef>
                <a:spcPts val="0"/>
              </a:spcBef>
              <a:spcAft>
                <a:spcPts val="0"/>
              </a:spcAft>
              <a:buClr>
                <a:schemeClr val="dk2"/>
              </a:buClr>
              <a:buSzPts val="1100"/>
              <a:buFont typeface="Arial"/>
              <a:buNone/>
            </a:pPr>
            <a:r>
              <a:rPr lang="en-GB" sz="1200">
                <a:solidFill>
                  <a:schemeClr val="dk2"/>
                </a:solidFill>
                <a:latin typeface="Playfair Display"/>
                <a:ea typeface="Playfair Display"/>
                <a:cs typeface="Playfair Display"/>
                <a:sym typeface="Playfair Display"/>
              </a:rPr>
              <a:t>Website to include following pages:</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AutoNum type="arabicPeriod"/>
            </a:pPr>
            <a:r>
              <a:rPr lang="en-GB" sz="1200">
                <a:solidFill>
                  <a:schemeClr val="dk2"/>
                </a:solidFill>
                <a:latin typeface="Playfair Display"/>
                <a:ea typeface="Playfair Display"/>
                <a:cs typeface="Playfair Display"/>
                <a:sym typeface="Playfair Display"/>
              </a:rPr>
              <a:t>About me</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AutoNum type="arabicPeriod"/>
            </a:pPr>
            <a:r>
              <a:rPr lang="en-GB" sz="1200">
                <a:solidFill>
                  <a:schemeClr val="dk2"/>
                </a:solidFill>
                <a:latin typeface="Playfair Display"/>
                <a:ea typeface="Playfair Display"/>
                <a:cs typeface="Playfair Display"/>
                <a:sym typeface="Playfair Display"/>
              </a:rPr>
              <a:t>My resume</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AutoNum type="arabicPeriod"/>
            </a:pPr>
            <a:r>
              <a:rPr lang="en-GB" sz="1200">
                <a:solidFill>
                  <a:schemeClr val="dk2"/>
                </a:solidFill>
                <a:latin typeface="Playfair Display"/>
                <a:ea typeface="Playfair Display"/>
                <a:cs typeface="Playfair Display"/>
                <a:sym typeface="Playfair Display"/>
              </a:rPr>
              <a:t>Portfolio</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AutoNum type="arabicPeriod"/>
            </a:pPr>
            <a:r>
              <a:rPr lang="en-GB" sz="1200">
                <a:solidFill>
                  <a:schemeClr val="dk2"/>
                </a:solidFill>
                <a:latin typeface="Playfair Display"/>
                <a:ea typeface="Playfair Display"/>
                <a:cs typeface="Playfair Display"/>
                <a:sym typeface="Playfair Display"/>
              </a:rPr>
              <a:t>Blog</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AutoNum type="arabicPeriod"/>
            </a:pPr>
            <a:r>
              <a:rPr lang="en-GB" sz="1200">
                <a:solidFill>
                  <a:schemeClr val="dk2"/>
                </a:solidFill>
                <a:latin typeface="Playfair Display"/>
                <a:ea typeface="Playfair Display"/>
                <a:cs typeface="Playfair Display"/>
                <a:sym typeface="Playfair Display"/>
              </a:rPr>
              <a:t>Contact me.</a:t>
            </a:r>
            <a:endParaRPr sz="1200">
              <a:latin typeface="Playfair Display"/>
              <a:ea typeface="Playfair Display"/>
              <a:cs typeface="Playfair Display"/>
              <a:sym typeface="Playfair Display"/>
            </a:endParaRPr>
          </a:p>
        </p:txBody>
      </p:sp>
      <p:sp>
        <p:nvSpPr>
          <p:cNvPr id="161" name="Google Shape;161;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2" name="Google Shape;162;p17"/>
          <p:cNvSpPr txBox="1"/>
          <p:nvPr/>
        </p:nvSpPr>
        <p:spPr>
          <a:xfrm>
            <a:off x="2755100" y="3809975"/>
            <a:ext cx="32619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Hamburger menu on side with links to each page of the website</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About me page to feature my skills, interests and personality</a:t>
            </a:r>
            <a:endParaRPr sz="1200">
              <a:solidFill>
                <a:schemeClr val="dk2"/>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idx="4294967295" type="title"/>
          </p:nvPr>
        </p:nvSpPr>
        <p:spPr>
          <a:xfrm>
            <a:off x="1411200" y="382325"/>
            <a:ext cx="63216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accent1"/>
                </a:solidFill>
              </a:rPr>
              <a:t>Blog and Portfolio Pages</a:t>
            </a:r>
            <a:endParaRPr>
              <a:solidFill>
                <a:schemeClr val="accent1"/>
              </a:solidFill>
            </a:endParaRPr>
          </a:p>
        </p:txBody>
      </p:sp>
      <p:pic>
        <p:nvPicPr>
          <p:cNvPr id="168" name="Google Shape;168;p18"/>
          <p:cNvPicPr preferRelativeResize="0"/>
          <p:nvPr/>
        </p:nvPicPr>
        <p:blipFill>
          <a:blip r:embed="rId3">
            <a:alphaModFix/>
          </a:blip>
          <a:stretch>
            <a:fillRect/>
          </a:stretch>
        </p:blipFill>
        <p:spPr>
          <a:xfrm>
            <a:off x="6425223" y="829663"/>
            <a:ext cx="2072775" cy="3771574"/>
          </a:xfrm>
          <a:prstGeom prst="rect">
            <a:avLst/>
          </a:prstGeom>
          <a:noFill/>
          <a:ln>
            <a:noFill/>
          </a:ln>
        </p:spPr>
      </p:pic>
      <p:pic>
        <p:nvPicPr>
          <p:cNvPr id="169" name="Google Shape;169;p18"/>
          <p:cNvPicPr preferRelativeResize="0"/>
          <p:nvPr/>
        </p:nvPicPr>
        <p:blipFill>
          <a:blip r:embed="rId4">
            <a:alphaModFix/>
          </a:blip>
          <a:stretch>
            <a:fillRect/>
          </a:stretch>
        </p:blipFill>
        <p:spPr>
          <a:xfrm>
            <a:off x="588675" y="870500"/>
            <a:ext cx="2072775" cy="3818255"/>
          </a:xfrm>
          <a:prstGeom prst="rect">
            <a:avLst/>
          </a:prstGeom>
          <a:noFill/>
          <a:ln>
            <a:noFill/>
          </a:ln>
        </p:spPr>
      </p:pic>
      <p:sp>
        <p:nvSpPr>
          <p:cNvPr id="170" name="Google Shape;170;p18"/>
          <p:cNvSpPr txBox="1"/>
          <p:nvPr/>
        </p:nvSpPr>
        <p:spPr>
          <a:xfrm>
            <a:off x="2661450" y="1555800"/>
            <a:ext cx="38211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6 x &lt;section&gt; to hold images related to the external website link, in the shape of a chevron, wrapped in anchor tags</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6 dummy blogs on the blog page with dates and titles</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One chevron wide on page when viewing on phone</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p:txBody>
      </p:sp>
      <p:sp>
        <p:nvSpPr>
          <p:cNvPr id="171" name="Google Shape;171;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77" name="Google Shape;177;p19"/>
          <p:cNvPicPr preferRelativeResize="0"/>
          <p:nvPr/>
        </p:nvPicPr>
        <p:blipFill>
          <a:blip r:embed="rId3">
            <a:alphaModFix/>
          </a:blip>
          <a:stretch>
            <a:fillRect/>
          </a:stretch>
        </p:blipFill>
        <p:spPr>
          <a:xfrm>
            <a:off x="683351" y="1533549"/>
            <a:ext cx="5648476" cy="3155201"/>
          </a:xfrm>
          <a:prstGeom prst="rect">
            <a:avLst/>
          </a:prstGeom>
          <a:noFill/>
          <a:ln>
            <a:noFill/>
          </a:ln>
        </p:spPr>
      </p:pic>
      <p:pic>
        <p:nvPicPr>
          <p:cNvPr id="178" name="Google Shape;178;p19"/>
          <p:cNvPicPr preferRelativeResize="0"/>
          <p:nvPr/>
        </p:nvPicPr>
        <p:blipFill rotWithShape="1">
          <a:blip r:embed="rId4">
            <a:alphaModFix/>
          </a:blip>
          <a:srcRect b="0" l="29039" r="26880" t="0"/>
          <a:stretch/>
        </p:blipFill>
        <p:spPr>
          <a:xfrm>
            <a:off x="5888574" y="307763"/>
            <a:ext cx="2890327" cy="3582599"/>
          </a:xfrm>
          <a:prstGeom prst="rect">
            <a:avLst/>
          </a:prstGeom>
          <a:noFill/>
          <a:ln>
            <a:noFill/>
          </a:ln>
        </p:spPr>
      </p:pic>
      <p:sp>
        <p:nvSpPr>
          <p:cNvPr id="179" name="Google Shape;179;p19"/>
          <p:cNvSpPr txBox="1"/>
          <p:nvPr/>
        </p:nvSpPr>
        <p:spPr>
          <a:xfrm>
            <a:off x="692575" y="332425"/>
            <a:ext cx="42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80" name="Google Shape;180;p19"/>
          <p:cNvSpPr txBox="1"/>
          <p:nvPr>
            <p:ph idx="4294967295" type="title"/>
          </p:nvPr>
        </p:nvSpPr>
        <p:spPr>
          <a:xfrm>
            <a:off x="644950" y="332425"/>
            <a:ext cx="5163300" cy="12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700">
                <a:solidFill>
                  <a:schemeClr val="accent1"/>
                </a:solidFill>
              </a:rPr>
              <a:t>Colour theme &amp; Chevron shaped Images in action</a:t>
            </a:r>
            <a:endParaRPr sz="27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idx="4294967295" type="title"/>
          </p:nvPr>
        </p:nvSpPr>
        <p:spPr>
          <a:xfrm>
            <a:off x="1276950" y="397275"/>
            <a:ext cx="6590100" cy="635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accent1"/>
                </a:solidFill>
              </a:rPr>
              <a:t>Resume and Contact me page</a:t>
            </a:r>
            <a:endParaRPr>
              <a:solidFill>
                <a:schemeClr val="accent1"/>
              </a:solidFill>
            </a:endParaRPr>
          </a:p>
        </p:txBody>
      </p:sp>
      <p:pic>
        <p:nvPicPr>
          <p:cNvPr id="186" name="Google Shape;186;p20"/>
          <p:cNvPicPr preferRelativeResize="0"/>
          <p:nvPr/>
        </p:nvPicPr>
        <p:blipFill>
          <a:blip r:embed="rId3">
            <a:alphaModFix/>
          </a:blip>
          <a:stretch>
            <a:fillRect/>
          </a:stretch>
        </p:blipFill>
        <p:spPr>
          <a:xfrm>
            <a:off x="6795825" y="1032675"/>
            <a:ext cx="2036454" cy="3820976"/>
          </a:xfrm>
          <a:prstGeom prst="rect">
            <a:avLst/>
          </a:prstGeom>
          <a:noFill/>
          <a:ln>
            <a:noFill/>
          </a:ln>
        </p:spPr>
      </p:pic>
      <p:pic>
        <p:nvPicPr>
          <p:cNvPr id="187" name="Google Shape;187;p20"/>
          <p:cNvPicPr preferRelativeResize="0"/>
          <p:nvPr/>
        </p:nvPicPr>
        <p:blipFill>
          <a:blip r:embed="rId4">
            <a:alphaModFix/>
          </a:blip>
          <a:stretch>
            <a:fillRect/>
          </a:stretch>
        </p:blipFill>
        <p:spPr>
          <a:xfrm>
            <a:off x="311704" y="1111013"/>
            <a:ext cx="2113732" cy="3820976"/>
          </a:xfrm>
          <a:prstGeom prst="rect">
            <a:avLst/>
          </a:prstGeom>
          <a:noFill/>
          <a:ln>
            <a:noFill/>
          </a:ln>
        </p:spPr>
      </p:pic>
      <p:sp>
        <p:nvSpPr>
          <p:cNvPr id="188" name="Google Shape;188;p20"/>
          <p:cNvSpPr txBox="1"/>
          <p:nvPr/>
        </p:nvSpPr>
        <p:spPr>
          <a:xfrm>
            <a:off x="2596050" y="1359188"/>
            <a:ext cx="39519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A page with my existing CV</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lang="en-GB" sz="1200">
                <a:latin typeface="Playfair Display"/>
                <a:ea typeface="Playfair Display"/>
                <a:cs typeface="Playfair Display"/>
                <a:sym typeface="Playfair Display"/>
              </a:rPr>
              <a:t>CV needs to be updated every few months to include any new skills and experiences</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A</a:t>
            </a:r>
            <a:r>
              <a:rPr lang="en-GB" sz="1200">
                <a:solidFill>
                  <a:schemeClr val="dk2"/>
                </a:solidFill>
                <a:latin typeface="Playfair Display"/>
                <a:ea typeface="Playfair Display"/>
                <a:cs typeface="Playfair Display"/>
                <a:sym typeface="Playfair Display"/>
              </a:rPr>
              <a:t> form for the users ease to get in touch</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Form to be reactive and animated</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304800" lvl="0" marL="457200" rtl="0" algn="l">
              <a:spcBef>
                <a:spcPts val="0"/>
              </a:spcBef>
              <a:spcAft>
                <a:spcPts val="0"/>
              </a:spcAft>
              <a:buClr>
                <a:schemeClr val="dk2"/>
              </a:buClr>
              <a:buSzPts val="1200"/>
              <a:buFont typeface="Playfair Display"/>
              <a:buChar char="●"/>
            </a:pPr>
            <a:r>
              <a:rPr lang="en-GB" sz="1200">
                <a:solidFill>
                  <a:schemeClr val="dk2"/>
                </a:solidFill>
                <a:latin typeface="Playfair Display"/>
                <a:ea typeface="Playfair Display"/>
                <a:cs typeface="Playfair Display"/>
                <a:sym typeface="Playfair Display"/>
              </a:rPr>
              <a:t>No images on this page for ease of use and therefore a better UX</a:t>
            </a:r>
            <a:endParaRPr sz="12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200">
              <a:solidFill>
                <a:schemeClr val="dk2"/>
              </a:solidFill>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p:txBody>
      </p:sp>
      <p:cxnSp>
        <p:nvCxnSpPr>
          <p:cNvPr id="189" name="Google Shape;189;p20"/>
          <p:cNvCxnSpPr/>
          <p:nvPr/>
        </p:nvCxnSpPr>
        <p:spPr>
          <a:xfrm>
            <a:off x="3165075" y="2375675"/>
            <a:ext cx="2891100" cy="11100"/>
          </a:xfrm>
          <a:prstGeom prst="straightConnector1">
            <a:avLst/>
          </a:prstGeom>
          <a:noFill/>
          <a:ln cap="flat" cmpd="sng" w="19050">
            <a:solidFill>
              <a:schemeClr val="accent1"/>
            </a:solidFill>
            <a:prstDash val="solid"/>
            <a:round/>
            <a:headEnd len="med" w="med" type="none"/>
            <a:tailEnd len="med" w="med" type="none"/>
          </a:ln>
        </p:spPr>
      </p:cxnSp>
      <p:sp>
        <p:nvSpPr>
          <p:cNvPr id="190" name="Google Shape;190;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4" name="Shape 194"/>
        <p:cNvGrpSpPr/>
        <p:nvPr/>
      </p:nvGrpSpPr>
      <p:grpSpPr>
        <a:xfrm>
          <a:off x="0" y="0"/>
          <a:ext cx="0" cy="0"/>
          <a:chOff x="0" y="0"/>
          <a:chExt cx="0" cy="0"/>
        </a:xfrm>
      </p:grpSpPr>
      <p:sp>
        <p:nvSpPr>
          <p:cNvPr id="195" name="Google Shape;195;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6" name="Google Shape;196;p21"/>
          <p:cNvSpPr txBox="1"/>
          <p:nvPr>
            <p:ph type="title"/>
          </p:nvPr>
        </p:nvSpPr>
        <p:spPr>
          <a:xfrm>
            <a:off x="2769750" y="724050"/>
            <a:ext cx="3604500" cy="512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sz="2700"/>
              <a:t>Components</a:t>
            </a:r>
            <a:endParaRPr sz="2700"/>
          </a:p>
        </p:txBody>
      </p:sp>
      <p:sp>
        <p:nvSpPr>
          <p:cNvPr id="197" name="Google Shape;197;p21"/>
          <p:cNvSpPr txBox="1"/>
          <p:nvPr/>
        </p:nvSpPr>
        <p:spPr>
          <a:xfrm>
            <a:off x="644000" y="1519750"/>
            <a:ext cx="7854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Primary </a:t>
            </a:r>
            <a:r>
              <a:rPr b="1" lang="en-GB">
                <a:solidFill>
                  <a:schemeClr val="lt1"/>
                </a:solidFill>
                <a:latin typeface="Lato"/>
                <a:ea typeface="Lato"/>
                <a:cs typeface="Lato"/>
                <a:sym typeface="Lato"/>
              </a:rPr>
              <a:t>navigation</a:t>
            </a:r>
            <a:r>
              <a:rPr lang="en-GB">
                <a:solidFill>
                  <a:schemeClr val="lt1"/>
                </a:solidFill>
                <a:latin typeface="Lato"/>
                <a:ea typeface="Lato"/>
                <a:cs typeface="Lato"/>
                <a:sym typeface="Lato"/>
              </a:rPr>
              <a:t> located in the same location for every page with a</a:t>
            </a:r>
            <a:r>
              <a:rPr lang="en-GB">
                <a:solidFill>
                  <a:schemeClr val="lt1"/>
                </a:solidFill>
                <a:latin typeface="Lato"/>
                <a:ea typeface="Lato"/>
                <a:cs typeface="Lato"/>
                <a:sym typeface="Lato"/>
              </a:rPr>
              <a:t> hamburger menu in mobile view to save on space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Header and footer located at top and bottom  respectively, of every page.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Each webpage is to have a title with Hardeep/Singh in it</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Media queries for responsiveness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Visuals to include a profile picture of me, relevant images related to the webpages &amp;  blog page titles, most images to be in the shape of chevrons across all pages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Blog - to drive traffic through to the site</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